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1" r:id="rId2"/>
  </p:sldMasterIdLst>
  <p:notesMasterIdLst>
    <p:notesMasterId r:id="rId94"/>
  </p:notesMasterIdLst>
  <p:handoutMasterIdLst>
    <p:handoutMasterId r:id="rId95"/>
  </p:handoutMasterIdLst>
  <p:sldIdLst>
    <p:sldId id="559" r:id="rId3"/>
    <p:sldId id="560" r:id="rId4"/>
    <p:sldId id="561" r:id="rId5"/>
    <p:sldId id="562" r:id="rId6"/>
    <p:sldId id="563" r:id="rId7"/>
    <p:sldId id="564" r:id="rId8"/>
    <p:sldId id="569" r:id="rId9"/>
    <p:sldId id="571" r:id="rId10"/>
    <p:sldId id="572" r:id="rId11"/>
    <p:sldId id="573" r:id="rId12"/>
    <p:sldId id="574" r:id="rId13"/>
    <p:sldId id="575" r:id="rId14"/>
    <p:sldId id="682" r:id="rId15"/>
    <p:sldId id="683" r:id="rId16"/>
    <p:sldId id="684" r:id="rId17"/>
    <p:sldId id="685" r:id="rId18"/>
    <p:sldId id="686" r:id="rId19"/>
    <p:sldId id="687" r:id="rId20"/>
    <p:sldId id="688" r:id="rId21"/>
    <p:sldId id="689" r:id="rId22"/>
    <p:sldId id="744" r:id="rId23"/>
    <p:sldId id="690" r:id="rId24"/>
    <p:sldId id="691" r:id="rId25"/>
    <p:sldId id="692" r:id="rId26"/>
    <p:sldId id="693" r:id="rId27"/>
    <p:sldId id="694" r:id="rId28"/>
    <p:sldId id="695" r:id="rId29"/>
    <p:sldId id="696" r:id="rId30"/>
    <p:sldId id="599" r:id="rId31"/>
    <p:sldId id="542" r:id="rId32"/>
    <p:sldId id="543" r:id="rId33"/>
    <p:sldId id="544" r:id="rId34"/>
    <p:sldId id="545" r:id="rId35"/>
    <p:sldId id="546" r:id="rId36"/>
    <p:sldId id="547" r:id="rId37"/>
    <p:sldId id="697" r:id="rId38"/>
    <p:sldId id="698" r:id="rId39"/>
    <p:sldId id="699" r:id="rId40"/>
    <p:sldId id="745" r:id="rId41"/>
    <p:sldId id="746" r:id="rId42"/>
    <p:sldId id="747" r:id="rId43"/>
    <p:sldId id="748" r:id="rId44"/>
    <p:sldId id="749" r:id="rId45"/>
    <p:sldId id="750" r:id="rId46"/>
    <p:sldId id="751" r:id="rId47"/>
    <p:sldId id="752" r:id="rId48"/>
    <p:sldId id="637"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34" r:id="rId84"/>
    <p:sldId id="735" r:id="rId85"/>
    <p:sldId id="736" r:id="rId86"/>
    <p:sldId id="737" r:id="rId87"/>
    <p:sldId id="738" r:id="rId88"/>
    <p:sldId id="739" r:id="rId89"/>
    <p:sldId id="740" r:id="rId90"/>
    <p:sldId id="741" r:id="rId91"/>
    <p:sldId id="742" r:id="rId92"/>
    <p:sldId id="743" r:id="rId9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C3FF01"/>
    <a:srgbClr val="3366CC"/>
    <a:srgbClr val="000099"/>
    <a:srgbClr val="00FFFF"/>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74" d="100"/>
          <a:sy n="74" d="100"/>
        </p:scale>
        <p:origin x="-1704" y="-90"/>
      </p:cViewPr>
      <p:guideLst>
        <p:guide orient="horz" pos="28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60"/>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6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7724750277469467E-2"/>
          <c:y val="2.6190476190476188E-2"/>
          <c:w val="0.66037735849056622"/>
          <c:h val="0.90476190476190455"/>
        </c:manualLayout>
      </c:layout>
      <c:bar3DChart>
        <c:barDir val="col"/>
        <c:grouping val="clustered"/>
        <c:varyColors val="0"/>
        <c:ser>
          <c:idx val="0"/>
          <c:order val="0"/>
          <c:tx>
            <c:strRef>
              <c:f>Sheet1!$A$2</c:f>
              <c:strCache>
                <c:ptCount val="1"/>
                <c:pt idx="0">
                  <c:v>Security Prime</c:v>
                </c:pt>
              </c:strCache>
            </c:strRef>
          </c:tx>
          <c:spPr>
            <a:solidFill>
              <a:srgbClr val="FFCC00"/>
            </a:solidFill>
            <a:ln w="12996">
              <a:solidFill>
                <a:schemeClr val="tx1"/>
              </a:solidFill>
              <a:prstDash val="solid"/>
            </a:ln>
          </c:spPr>
          <c:invertIfNegative val="0"/>
          <c:cat>
            <c:numRef>
              <c:f>Sheet1!$B$1:$C$1</c:f>
              <c:numCache>
                <c:formatCode>General</c:formatCode>
                <c:ptCount val="2"/>
              </c:numCache>
            </c:numRef>
          </c:cat>
          <c:val>
            <c:numRef>
              <c:f>Sheet1!$B$2:$C$2</c:f>
              <c:numCache>
                <c:formatCode>General</c:formatCode>
                <c:ptCount val="2"/>
                <c:pt idx="0">
                  <c:v>3</c:v>
                </c:pt>
                <c:pt idx="1">
                  <c:v>3</c:v>
                </c:pt>
              </c:numCache>
            </c:numRef>
          </c:val>
        </c:ser>
        <c:ser>
          <c:idx val="1"/>
          <c:order val="1"/>
          <c:tx>
            <c:strRef>
              <c:f>Sheet1!$A$3</c:f>
              <c:strCache>
                <c:ptCount val="1"/>
                <c:pt idx="0">
                  <c:v>Close-Person Prime</c:v>
                </c:pt>
              </c:strCache>
            </c:strRef>
          </c:tx>
          <c:spPr>
            <a:solidFill>
              <a:srgbClr val="00FF00"/>
            </a:solidFill>
            <a:ln w="12996">
              <a:solidFill>
                <a:srgbClr val="00FF00"/>
              </a:solidFill>
              <a:prstDash val="solid"/>
            </a:ln>
          </c:spPr>
          <c:invertIfNegative val="0"/>
          <c:cat>
            <c:numRef>
              <c:f>Sheet1!$B$1:$C$1</c:f>
              <c:numCache>
                <c:formatCode>General</c:formatCode>
                <c:ptCount val="2"/>
              </c:numCache>
            </c:numRef>
          </c:cat>
          <c:val>
            <c:numRef>
              <c:f>Sheet1!$B$3:$C$3</c:f>
              <c:numCache>
                <c:formatCode>General</c:formatCode>
                <c:ptCount val="2"/>
                <c:pt idx="0">
                  <c:v>16</c:v>
                </c:pt>
                <c:pt idx="1">
                  <c:v>2</c:v>
                </c:pt>
              </c:numCache>
            </c:numRef>
          </c:val>
        </c:ser>
        <c:ser>
          <c:idx val="2"/>
          <c:order val="2"/>
          <c:tx>
            <c:strRef>
              <c:f>Sheet1!$A$4</c:f>
              <c:strCache>
                <c:ptCount val="1"/>
                <c:pt idx="0">
                  <c:v>Acquaintance Prime</c:v>
                </c:pt>
              </c:strCache>
            </c:strRef>
          </c:tx>
          <c:spPr>
            <a:solidFill>
              <a:srgbClr val="993366"/>
            </a:solidFill>
            <a:ln w="12996">
              <a:solidFill>
                <a:schemeClr val="tx1"/>
              </a:solidFill>
              <a:prstDash val="solid"/>
            </a:ln>
          </c:spPr>
          <c:invertIfNegative val="0"/>
          <c:cat>
            <c:numRef>
              <c:f>Sheet1!$B$1:$C$1</c:f>
              <c:numCache>
                <c:formatCode>General</c:formatCode>
                <c:ptCount val="2"/>
              </c:numCache>
            </c:numRef>
          </c:cat>
          <c:val>
            <c:numRef>
              <c:f>Sheet1!$B$4:$C$4</c:f>
              <c:numCache>
                <c:formatCode>General</c:formatCode>
                <c:ptCount val="2"/>
                <c:pt idx="0">
                  <c:v>14</c:v>
                </c:pt>
                <c:pt idx="1">
                  <c:v>3</c:v>
                </c:pt>
              </c:numCache>
            </c:numRef>
          </c:val>
        </c:ser>
        <c:dLbls>
          <c:showLegendKey val="0"/>
          <c:showVal val="0"/>
          <c:showCatName val="0"/>
          <c:showSerName val="0"/>
          <c:showPercent val="0"/>
          <c:showBubbleSize val="0"/>
        </c:dLbls>
        <c:gapWidth val="150"/>
        <c:gapDepth val="0"/>
        <c:shape val="box"/>
        <c:axId val="47620096"/>
        <c:axId val="32231360"/>
        <c:axId val="0"/>
      </c:bar3DChart>
      <c:catAx>
        <c:axId val="47620096"/>
        <c:scaling>
          <c:orientation val="minMax"/>
        </c:scaling>
        <c:delete val="0"/>
        <c:axPos val="b"/>
        <c:numFmt formatCode="General" sourceLinked="1"/>
        <c:majorTickMark val="out"/>
        <c:minorTickMark val="none"/>
        <c:tickLblPos val="low"/>
        <c:spPr>
          <a:ln w="3249">
            <a:solidFill>
              <a:schemeClr val="tx1"/>
            </a:solidFill>
            <a:prstDash val="solid"/>
          </a:ln>
        </c:spPr>
        <c:txPr>
          <a:bodyPr rot="0" vert="horz"/>
          <a:lstStyle/>
          <a:p>
            <a:pPr>
              <a:defRPr sz="1740" b="1" i="0" u="none" strike="noStrike" baseline="0">
                <a:solidFill>
                  <a:schemeClr val="tx1"/>
                </a:solidFill>
                <a:latin typeface="Times New Roman"/>
                <a:ea typeface="Times New Roman"/>
                <a:cs typeface="Times New Roman"/>
              </a:defRPr>
            </a:pPr>
            <a:endParaRPr lang="en-US"/>
          </a:p>
        </c:txPr>
        <c:crossAx val="32231360"/>
        <c:crosses val="autoZero"/>
        <c:auto val="1"/>
        <c:lblAlgn val="ctr"/>
        <c:lblOffset val="100"/>
        <c:tickLblSkip val="1"/>
        <c:tickMarkSkip val="1"/>
        <c:noMultiLvlLbl val="0"/>
      </c:catAx>
      <c:valAx>
        <c:axId val="32231360"/>
        <c:scaling>
          <c:orientation val="minMax"/>
          <c:max val="20"/>
        </c:scaling>
        <c:delete val="0"/>
        <c:axPos val="l"/>
        <c:majorGridlines>
          <c:spPr>
            <a:ln w="3249">
              <a:solidFill>
                <a:schemeClr val="tx1"/>
              </a:solidFill>
              <a:prstDash val="solid"/>
            </a:ln>
          </c:spPr>
        </c:majorGridlines>
        <c:numFmt formatCode="General" sourceLinked="1"/>
        <c:majorTickMark val="out"/>
        <c:minorTickMark val="none"/>
        <c:tickLblPos val="nextTo"/>
        <c:spPr>
          <a:ln w="3249">
            <a:solidFill>
              <a:schemeClr val="tx1"/>
            </a:solidFill>
            <a:prstDash val="solid"/>
          </a:ln>
        </c:spPr>
        <c:txPr>
          <a:bodyPr rot="0" vert="horz"/>
          <a:lstStyle/>
          <a:p>
            <a:pPr>
              <a:defRPr sz="1740" b="1" i="0" u="none" strike="noStrike" baseline="0">
                <a:solidFill>
                  <a:schemeClr val="tx1"/>
                </a:solidFill>
                <a:latin typeface="Times New Roman"/>
                <a:ea typeface="Times New Roman"/>
                <a:cs typeface="Times New Roman"/>
              </a:defRPr>
            </a:pPr>
            <a:endParaRPr lang="en-US"/>
          </a:p>
        </c:txPr>
        <c:crossAx val="47620096"/>
        <c:crosses val="autoZero"/>
        <c:crossBetween val="between"/>
      </c:valAx>
      <c:spPr>
        <a:noFill/>
        <a:ln w="25385">
          <a:noFill/>
        </a:ln>
      </c:spPr>
    </c:plotArea>
    <c:legend>
      <c:legendPos val="r"/>
      <c:layout>
        <c:manualLayout>
          <c:xMode val="edge"/>
          <c:yMode val="edge"/>
          <c:x val="0.72918980096687103"/>
          <c:y val="0.35000010133868403"/>
          <c:w val="0.21420642748198571"/>
          <c:h val="0.19523809523809527"/>
        </c:manualLayout>
      </c:layout>
      <c:overlay val="0"/>
      <c:spPr>
        <a:noFill/>
        <a:ln w="3249">
          <a:solidFill>
            <a:schemeClr val="tx1"/>
          </a:solidFill>
          <a:prstDash val="solid"/>
        </a:ln>
      </c:spPr>
      <c:txPr>
        <a:bodyPr/>
        <a:lstStyle/>
        <a:p>
          <a:pPr>
            <a:defRPr sz="1243" b="1" i="0" u="none" strike="noStrike" baseline="0">
              <a:solidFill>
                <a:schemeClr val="tx1"/>
              </a:solidFill>
              <a:latin typeface="Trebuchet MS"/>
              <a:ea typeface="Trebuchet MS"/>
              <a:cs typeface="Trebuchet MS"/>
            </a:defRPr>
          </a:pPr>
          <a:endParaRPr lang="en-US"/>
        </a:p>
      </c:txPr>
    </c:legend>
    <c:plotVisOnly val="1"/>
    <c:dispBlanksAs val="gap"/>
    <c:showDLblsOverMax val="0"/>
  </c:chart>
  <c:spPr>
    <a:noFill/>
    <a:ln>
      <a:noFill/>
    </a:ln>
  </c:spPr>
  <c:txPr>
    <a:bodyPr/>
    <a:lstStyle/>
    <a:p>
      <a:pPr>
        <a:defRPr sz="174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7724750277469481E-2"/>
          <c:y val="2.6190476190476191E-2"/>
          <c:w val="0.66370699223085461"/>
          <c:h val="0.90476190476190477"/>
        </c:manualLayout>
      </c:layout>
      <c:bar3DChart>
        <c:barDir val="col"/>
        <c:grouping val="clustered"/>
        <c:varyColors val="0"/>
        <c:ser>
          <c:idx val="0"/>
          <c:order val="0"/>
          <c:tx>
            <c:strRef>
              <c:f>Sheet1!$A$2</c:f>
              <c:strCache>
                <c:ptCount val="1"/>
                <c:pt idx="0">
                  <c:v>Security Prime</c:v>
                </c:pt>
              </c:strCache>
            </c:strRef>
          </c:tx>
          <c:spPr>
            <a:solidFill>
              <a:srgbClr val="FFCC00"/>
            </a:solidFill>
            <a:ln w="13004">
              <a:solidFill>
                <a:schemeClr val="tx1"/>
              </a:solidFill>
              <a:prstDash val="solid"/>
            </a:ln>
          </c:spPr>
          <c:invertIfNegative val="0"/>
          <c:cat>
            <c:numRef>
              <c:f>Sheet1!$B$1:$C$1</c:f>
              <c:numCache>
                <c:formatCode>General</c:formatCode>
                <c:ptCount val="2"/>
              </c:numCache>
            </c:numRef>
          </c:cat>
          <c:val>
            <c:numRef>
              <c:f>Sheet1!$B$2:$C$2</c:f>
              <c:numCache>
                <c:formatCode>General</c:formatCode>
                <c:ptCount val="2"/>
                <c:pt idx="0">
                  <c:v>13.44</c:v>
                </c:pt>
                <c:pt idx="1">
                  <c:v>15.32</c:v>
                </c:pt>
              </c:numCache>
            </c:numRef>
          </c:val>
        </c:ser>
        <c:ser>
          <c:idx val="1"/>
          <c:order val="1"/>
          <c:tx>
            <c:strRef>
              <c:f>Sheet1!$A$3</c:f>
              <c:strCache>
                <c:ptCount val="1"/>
                <c:pt idx="0">
                  <c:v>Close-Person Prime</c:v>
                </c:pt>
              </c:strCache>
            </c:strRef>
          </c:tx>
          <c:spPr>
            <a:solidFill>
              <a:srgbClr val="00FF00"/>
            </a:solidFill>
            <a:ln w="13004">
              <a:solidFill>
                <a:srgbClr val="00FF00"/>
              </a:solidFill>
              <a:prstDash val="solid"/>
            </a:ln>
          </c:spPr>
          <c:invertIfNegative val="0"/>
          <c:cat>
            <c:numRef>
              <c:f>Sheet1!$B$1:$C$1</c:f>
              <c:numCache>
                <c:formatCode>General</c:formatCode>
                <c:ptCount val="2"/>
              </c:numCache>
            </c:numRef>
          </c:cat>
          <c:val>
            <c:numRef>
              <c:f>Sheet1!$B$3:$C$3</c:f>
              <c:numCache>
                <c:formatCode>General</c:formatCode>
                <c:ptCount val="2"/>
                <c:pt idx="0">
                  <c:v>23.67</c:v>
                </c:pt>
                <c:pt idx="1">
                  <c:v>14.89</c:v>
                </c:pt>
              </c:numCache>
            </c:numRef>
          </c:val>
        </c:ser>
        <c:ser>
          <c:idx val="2"/>
          <c:order val="2"/>
          <c:tx>
            <c:strRef>
              <c:f>Sheet1!$A$4</c:f>
              <c:strCache>
                <c:ptCount val="1"/>
                <c:pt idx="0">
                  <c:v>Acquaintance Prime</c:v>
                </c:pt>
              </c:strCache>
            </c:strRef>
          </c:tx>
          <c:spPr>
            <a:solidFill>
              <a:srgbClr val="993366"/>
            </a:solidFill>
            <a:ln w="13004">
              <a:solidFill>
                <a:schemeClr val="tx1"/>
              </a:solidFill>
              <a:prstDash val="solid"/>
            </a:ln>
          </c:spPr>
          <c:invertIfNegative val="0"/>
          <c:cat>
            <c:numRef>
              <c:f>Sheet1!$B$1:$C$1</c:f>
              <c:numCache>
                <c:formatCode>General</c:formatCode>
                <c:ptCount val="2"/>
              </c:numCache>
            </c:numRef>
          </c:cat>
          <c:val>
            <c:numRef>
              <c:f>Sheet1!$B$4:$C$4</c:f>
              <c:numCache>
                <c:formatCode>General</c:formatCode>
                <c:ptCount val="2"/>
                <c:pt idx="0">
                  <c:v>24.15</c:v>
                </c:pt>
                <c:pt idx="1">
                  <c:v>13.19</c:v>
                </c:pt>
              </c:numCache>
            </c:numRef>
          </c:val>
        </c:ser>
        <c:dLbls>
          <c:showLegendKey val="0"/>
          <c:showVal val="0"/>
          <c:showCatName val="0"/>
          <c:showSerName val="0"/>
          <c:showPercent val="0"/>
          <c:showBubbleSize val="0"/>
        </c:dLbls>
        <c:gapWidth val="150"/>
        <c:gapDepth val="0"/>
        <c:shape val="box"/>
        <c:axId val="48761344"/>
        <c:axId val="32232512"/>
        <c:axId val="0"/>
      </c:bar3DChart>
      <c:catAx>
        <c:axId val="48761344"/>
        <c:scaling>
          <c:orientation val="minMax"/>
        </c:scaling>
        <c:delete val="0"/>
        <c:axPos val="b"/>
        <c:numFmt formatCode="General" sourceLinked="1"/>
        <c:majorTickMark val="out"/>
        <c:minorTickMark val="none"/>
        <c:tickLblPos val="low"/>
        <c:spPr>
          <a:ln w="3251">
            <a:solidFill>
              <a:schemeClr val="tx1"/>
            </a:solidFill>
            <a:prstDash val="solid"/>
          </a:ln>
        </c:spPr>
        <c:txPr>
          <a:bodyPr rot="0" vert="horz"/>
          <a:lstStyle/>
          <a:p>
            <a:pPr>
              <a:defRPr sz="1741" b="1" i="0" u="none" strike="noStrike" baseline="0">
                <a:solidFill>
                  <a:schemeClr val="tx1"/>
                </a:solidFill>
                <a:latin typeface="Times New Roman"/>
                <a:ea typeface="Times New Roman"/>
                <a:cs typeface="Times New Roman"/>
              </a:defRPr>
            </a:pPr>
            <a:endParaRPr lang="en-US"/>
          </a:p>
        </c:txPr>
        <c:crossAx val="32232512"/>
        <c:crosses val="autoZero"/>
        <c:auto val="1"/>
        <c:lblAlgn val="ctr"/>
        <c:lblOffset val="100"/>
        <c:tickLblSkip val="1"/>
        <c:tickMarkSkip val="1"/>
        <c:noMultiLvlLbl val="0"/>
      </c:catAx>
      <c:valAx>
        <c:axId val="32232512"/>
        <c:scaling>
          <c:orientation val="minMax"/>
        </c:scaling>
        <c:delete val="0"/>
        <c:axPos val="l"/>
        <c:majorGridlines>
          <c:spPr>
            <a:ln w="3251">
              <a:solidFill>
                <a:schemeClr val="tx1"/>
              </a:solidFill>
              <a:prstDash val="solid"/>
            </a:ln>
          </c:spPr>
        </c:majorGridlines>
        <c:numFmt formatCode="General" sourceLinked="1"/>
        <c:majorTickMark val="out"/>
        <c:minorTickMark val="none"/>
        <c:tickLblPos val="nextTo"/>
        <c:spPr>
          <a:ln w="3251">
            <a:solidFill>
              <a:schemeClr val="tx1"/>
            </a:solidFill>
            <a:prstDash val="solid"/>
          </a:ln>
        </c:spPr>
        <c:txPr>
          <a:bodyPr rot="0" vert="horz"/>
          <a:lstStyle/>
          <a:p>
            <a:pPr>
              <a:defRPr sz="1741" b="1" i="0" u="none" strike="noStrike" baseline="0">
                <a:solidFill>
                  <a:schemeClr val="tx1"/>
                </a:solidFill>
                <a:latin typeface="Times New Roman"/>
                <a:ea typeface="Times New Roman"/>
                <a:cs typeface="Times New Roman"/>
              </a:defRPr>
            </a:pPr>
            <a:endParaRPr lang="en-US"/>
          </a:p>
        </c:txPr>
        <c:crossAx val="48761344"/>
        <c:crosses val="autoZero"/>
        <c:crossBetween val="between"/>
      </c:valAx>
      <c:spPr>
        <a:noFill/>
        <a:ln w="26008">
          <a:noFill/>
        </a:ln>
      </c:spPr>
    </c:plotArea>
    <c:legend>
      <c:legendPos val="r"/>
      <c:layout>
        <c:manualLayout>
          <c:xMode val="edge"/>
          <c:yMode val="edge"/>
          <c:x val="0.73029966703662597"/>
          <c:y val="0.35"/>
          <c:w val="0.21420643729189789"/>
          <c:h val="0.19523809523809524"/>
        </c:manualLayout>
      </c:layout>
      <c:overlay val="0"/>
      <c:spPr>
        <a:noFill/>
        <a:ln w="3251">
          <a:solidFill>
            <a:schemeClr val="tx1"/>
          </a:solidFill>
          <a:prstDash val="solid"/>
        </a:ln>
      </c:spPr>
      <c:txPr>
        <a:bodyPr/>
        <a:lstStyle/>
        <a:p>
          <a:pPr>
            <a:defRPr sz="1400" b="1" i="0" u="none" strike="noStrike" baseline="0">
              <a:solidFill>
                <a:schemeClr val="tx1"/>
              </a:solidFill>
              <a:latin typeface="Trebuchet MS"/>
              <a:ea typeface="Trebuchet MS"/>
              <a:cs typeface="Trebuchet MS"/>
            </a:defRPr>
          </a:pPr>
          <a:endParaRPr lang="en-US"/>
        </a:p>
      </c:txPr>
    </c:legend>
    <c:plotVisOnly val="1"/>
    <c:dispBlanksAs val="gap"/>
    <c:showDLblsOverMax val="0"/>
  </c:chart>
  <c:spPr>
    <a:noFill/>
    <a:ln>
      <a:noFill/>
    </a:ln>
  </c:spPr>
  <c:txPr>
    <a:bodyPr/>
    <a:lstStyle/>
    <a:p>
      <a:pPr>
        <a:defRPr sz="174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9933407325194227E-2"/>
          <c:y val="3.8095238095238099E-2"/>
          <c:w val="0.65260821309655936"/>
          <c:h val="0.8928571428571429"/>
        </c:manualLayout>
      </c:layout>
      <c:bar3DChart>
        <c:barDir val="col"/>
        <c:grouping val="clustered"/>
        <c:varyColors val="0"/>
        <c:ser>
          <c:idx val="0"/>
          <c:order val="0"/>
          <c:tx>
            <c:strRef>
              <c:f>Sheet1!$A$2</c:f>
              <c:strCache>
                <c:ptCount val="1"/>
                <c:pt idx="0">
                  <c:v>Security Prime</c:v>
                </c:pt>
              </c:strCache>
            </c:strRef>
          </c:tx>
          <c:spPr>
            <a:solidFill>
              <a:srgbClr val="FFCC00"/>
            </a:solidFill>
            <a:ln w="12990">
              <a:solidFill>
                <a:schemeClr val="tx1"/>
              </a:solidFill>
              <a:prstDash val="solid"/>
            </a:ln>
          </c:spPr>
          <c:invertIfNegative val="0"/>
          <c:cat>
            <c:numRef>
              <c:f>Sheet1!$B$1:$D$1</c:f>
              <c:numCache>
                <c:formatCode>General</c:formatCode>
                <c:ptCount val="3"/>
              </c:numCache>
            </c:numRef>
          </c:cat>
          <c:val>
            <c:numRef>
              <c:f>Sheet1!$B$2:$D$2</c:f>
              <c:numCache>
                <c:formatCode>General</c:formatCode>
                <c:ptCount val="3"/>
                <c:pt idx="0">
                  <c:v>4.95</c:v>
                </c:pt>
                <c:pt idx="1">
                  <c:v>3.12</c:v>
                </c:pt>
                <c:pt idx="2">
                  <c:v>4.3</c:v>
                </c:pt>
              </c:numCache>
            </c:numRef>
          </c:val>
        </c:ser>
        <c:ser>
          <c:idx val="1"/>
          <c:order val="1"/>
          <c:tx>
            <c:strRef>
              <c:f>Sheet1!$A$3</c:f>
              <c:strCache>
                <c:ptCount val="1"/>
                <c:pt idx="0">
                  <c:v>Close-Person Prime</c:v>
                </c:pt>
              </c:strCache>
            </c:strRef>
          </c:tx>
          <c:spPr>
            <a:solidFill>
              <a:srgbClr val="003366"/>
            </a:solidFill>
            <a:ln w="12990">
              <a:solidFill>
                <a:schemeClr val="tx1"/>
              </a:solidFill>
              <a:prstDash val="solid"/>
            </a:ln>
          </c:spPr>
          <c:invertIfNegative val="0"/>
          <c:cat>
            <c:numRef>
              <c:f>Sheet1!$B$1:$D$1</c:f>
              <c:numCache>
                <c:formatCode>General</c:formatCode>
                <c:ptCount val="3"/>
              </c:numCache>
            </c:numRef>
          </c:cat>
          <c:val>
            <c:numRef>
              <c:f>Sheet1!$B$3:$D$3</c:f>
              <c:numCache>
                <c:formatCode>General</c:formatCode>
                <c:ptCount val="3"/>
                <c:pt idx="0">
                  <c:v>3.76</c:v>
                </c:pt>
                <c:pt idx="1">
                  <c:v>3.36</c:v>
                </c:pt>
                <c:pt idx="2">
                  <c:v>2.37</c:v>
                </c:pt>
              </c:numCache>
            </c:numRef>
          </c:val>
        </c:ser>
        <c:ser>
          <c:idx val="2"/>
          <c:order val="2"/>
          <c:tx>
            <c:strRef>
              <c:f>Sheet1!$A$4</c:f>
              <c:strCache>
                <c:ptCount val="1"/>
                <c:pt idx="0">
                  <c:v>Acquaintance Prime</c:v>
                </c:pt>
              </c:strCache>
            </c:strRef>
          </c:tx>
          <c:spPr>
            <a:solidFill>
              <a:srgbClr val="993366"/>
            </a:solidFill>
            <a:ln w="12990">
              <a:solidFill>
                <a:schemeClr val="tx1"/>
              </a:solidFill>
              <a:prstDash val="solid"/>
            </a:ln>
          </c:spPr>
          <c:invertIfNegative val="0"/>
          <c:cat>
            <c:numRef>
              <c:f>Sheet1!$B$1:$D$1</c:f>
              <c:numCache>
                <c:formatCode>General</c:formatCode>
                <c:ptCount val="3"/>
              </c:numCache>
            </c:numRef>
          </c:cat>
          <c:val>
            <c:numRef>
              <c:f>Sheet1!$B$4:$D$4</c:f>
              <c:numCache>
                <c:formatCode>General</c:formatCode>
                <c:ptCount val="3"/>
                <c:pt idx="0">
                  <c:v>3.98</c:v>
                </c:pt>
                <c:pt idx="1">
                  <c:v>3.46</c:v>
                </c:pt>
                <c:pt idx="2">
                  <c:v>2.93</c:v>
                </c:pt>
              </c:numCache>
            </c:numRef>
          </c:val>
        </c:ser>
        <c:dLbls>
          <c:showLegendKey val="0"/>
          <c:showVal val="0"/>
          <c:showCatName val="0"/>
          <c:showSerName val="0"/>
          <c:showPercent val="0"/>
          <c:showBubbleSize val="0"/>
        </c:dLbls>
        <c:gapWidth val="150"/>
        <c:gapDepth val="0"/>
        <c:shape val="box"/>
        <c:axId val="49421312"/>
        <c:axId val="81817536"/>
        <c:axId val="0"/>
      </c:bar3DChart>
      <c:catAx>
        <c:axId val="49421312"/>
        <c:scaling>
          <c:orientation val="minMax"/>
        </c:scaling>
        <c:delete val="0"/>
        <c:axPos val="b"/>
        <c:numFmt formatCode="General" sourceLinked="1"/>
        <c:majorTickMark val="out"/>
        <c:minorTickMark val="none"/>
        <c:tickLblPos val="low"/>
        <c:spPr>
          <a:ln w="3248">
            <a:solidFill>
              <a:schemeClr val="tx1"/>
            </a:solidFill>
            <a:prstDash val="solid"/>
          </a:ln>
        </c:spPr>
        <c:txPr>
          <a:bodyPr rot="0" vert="horz"/>
          <a:lstStyle/>
          <a:p>
            <a:pPr>
              <a:defRPr sz="1739" b="1" i="0" u="none" strike="noStrike" baseline="0">
                <a:solidFill>
                  <a:schemeClr val="tx1"/>
                </a:solidFill>
                <a:latin typeface="Arial"/>
                <a:ea typeface="Arial"/>
                <a:cs typeface="Arial"/>
              </a:defRPr>
            </a:pPr>
            <a:endParaRPr lang="en-US"/>
          </a:p>
        </c:txPr>
        <c:crossAx val="81817536"/>
        <c:crosses val="autoZero"/>
        <c:auto val="1"/>
        <c:lblAlgn val="ctr"/>
        <c:lblOffset val="100"/>
        <c:tickLblSkip val="1"/>
        <c:tickMarkSkip val="1"/>
        <c:noMultiLvlLbl val="0"/>
      </c:catAx>
      <c:valAx>
        <c:axId val="81817536"/>
        <c:scaling>
          <c:orientation val="minMax"/>
        </c:scaling>
        <c:delete val="0"/>
        <c:axPos val="l"/>
        <c:majorGridlines>
          <c:spPr>
            <a:ln w="3248">
              <a:solidFill>
                <a:schemeClr val="tx1"/>
              </a:solidFill>
              <a:prstDash val="solid"/>
            </a:ln>
          </c:spPr>
        </c:majorGridlines>
        <c:numFmt formatCode="General" sourceLinked="1"/>
        <c:majorTickMark val="out"/>
        <c:minorTickMark val="none"/>
        <c:tickLblPos val="nextTo"/>
        <c:spPr>
          <a:ln w="3248">
            <a:solidFill>
              <a:schemeClr val="tx1"/>
            </a:solidFill>
            <a:prstDash val="solid"/>
          </a:ln>
        </c:spPr>
        <c:txPr>
          <a:bodyPr rot="0" vert="horz"/>
          <a:lstStyle/>
          <a:p>
            <a:pPr>
              <a:defRPr sz="1739" b="1" i="0" u="none" strike="noStrike" baseline="0">
                <a:solidFill>
                  <a:schemeClr val="tx1"/>
                </a:solidFill>
                <a:latin typeface="Arial"/>
                <a:ea typeface="Arial"/>
                <a:cs typeface="Arial"/>
              </a:defRPr>
            </a:pPr>
            <a:endParaRPr lang="en-US"/>
          </a:p>
        </c:txPr>
        <c:crossAx val="49421312"/>
        <c:crosses val="autoZero"/>
        <c:crossBetween val="between"/>
      </c:valAx>
      <c:spPr>
        <a:noFill/>
        <a:ln w="25980">
          <a:noFill/>
        </a:ln>
      </c:spPr>
    </c:plotArea>
    <c:legend>
      <c:legendPos val="r"/>
      <c:layout>
        <c:manualLayout>
          <c:xMode val="edge"/>
          <c:yMode val="edge"/>
          <c:x val="0.73029966703662597"/>
          <c:y val="0.35238095238095241"/>
          <c:w val="0.21420643729189789"/>
          <c:h val="0.19523809523809524"/>
        </c:manualLayout>
      </c:layout>
      <c:overlay val="0"/>
      <c:spPr>
        <a:noFill/>
        <a:ln w="3248">
          <a:solidFill>
            <a:schemeClr val="tx1"/>
          </a:solidFill>
          <a:prstDash val="solid"/>
        </a:ln>
      </c:spPr>
      <c:txPr>
        <a:bodyPr/>
        <a:lstStyle/>
        <a:p>
          <a:pPr>
            <a:defRPr sz="1243" b="1" i="0" u="none" strike="noStrike" baseline="0">
              <a:solidFill>
                <a:schemeClr val="tx1"/>
              </a:solidFill>
              <a:latin typeface="Trebuchet MS"/>
              <a:ea typeface="Trebuchet MS"/>
              <a:cs typeface="Trebuchet MS"/>
            </a:defRPr>
          </a:pPr>
          <a:endParaRPr lang="en-US"/>
        </a:p>
      </c:txPr>
    </c:legend>
    <c:plotVisOnly val="1"/>
    <c:dispBlanksAs val="gap"/>
    <c:showDLblsOverMax val="0"/>
  </c:chart>
  <c:spPr>
    <a:noFill/>
    <a:ln>
      <a:noFill/>
    </a:ln>
  </c:spPr>
  <c:txPr>
    <a:bodyPr/>
    <a:lstStyle/>
    <a:p>
      <a:pPr>
        <a:defRPr sz="1739"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7164179104477612E-2"/>
          <c:y val="1.9093078758949882E-2"/>
          <c:w val="0.64427860696517414"/>
          <c:h val="0.90930787589498807"/>
        </c:manualLayout>
      </c:layout>
      <c:bar3DChart>
        <c:barDir val="col"/>
        <c:grouping val="clustered"/>
        <c:varyColors val="0"/>
        <c:ser>
          <c:idx val="0"/>
          <c:order val="0"/>
          <c:tx>
            <c:strRef>
              <c:f>Sheet1!$A$2</c:f>
              <c:strCache>
                <c:ptCount val="1"/>
                <c:pt idx="0">
                  <c:v>Security Prime</c:v>
                </c:pt>
              </c:strCache>
            </c:strRef>
          </c:tx>
          <c:spPr>
            <a:solidFill>
              <a:srgbClr val="FFCC00"/>
            </a:solidFill>
            <a:ln w="13026">
              <a:solidFill>
                <a:schemeClr val="tx1"/>
              </a:solidFill>
              <a:prstDash val="solid"/>
            </a:ln>
          </c:spPr>
          <c:invertIfNegative val="0"/>
          <c:cat>
            <c:numRef>
              <c:f>Sheet1!$B$1:$E$1</c:f>
              <c:numCache>
                <c:formatCode>General</c:formatCode>
                <c:ptCount val="1"/>
              </c:numCache>
            </c:numRef>
          </c:cat>
          <c:val>
            <c:numRef>
              <c:f>Sheet1!$B$2:$E$2</c:f>
              <c:numCache>
                <c:formatCode>General</c:formatCode>
                <c:ptCount val="1"/>
                <c:pt idx="0">
                  <c:v>0.67</c:v>
                </c:pt>
              </c:numCache>
            </c:numRef>
          </c:val>
        </c:ser>
        <c:ser>
          <c:idx val="1"/>
          <c:order val="1"/>
          <c:tx>
            <c:strRef>
              <c:f>Sheet1!$A$3</c:f>
              <c:strCache>
                <c:ptCount val="1"/>
                <c:pt idx="0">
                  <c:v>Close-Person Prime</c:v>
                </c:pt>
              </c:strCache>
            </c:strRef>
          </c:tx>
          <c:spPr>
            <a:solidFill>
              <a:srgbClr val="00FF00"/>
            </a:solidFill>
            <a:ln w="13026">
              <a:solidFill>
                <a:schemeClr val="tx1"/>
              </a:solidFill>
              <a:prstDash val="solid"/>
            </a:ln>
          </c:spPr>
          <c:invertIfNegative val="0"/>
          <c:cat>
            <c:numRef>
              <c:f>Sheet1!$B$1:$E$1</c:f>
              <c:numCache>
                <c:formatCode>General</c:formatCode>
                <c:ptCount val="1"/>
              </c:numCache>
            </c:numRef>
          </c:cat>
          <c:val>
            <c:numRef>
              <c:f>Sheet1!$B$3:$E$3</c:f>
              <c:numCache>
                <c:formatCode>General</c:formatCode>
                <c:ptCount val="1"/>
                <c:pt idx="0">
                  <c:v>0.27</c:v>
                </c:pt>
              </c:numCache>
            </c:numRef>
          </c:val>
        </c:ser>
        <c:ser>
          <c:idx val="2"/>
          <c:order val="2"/>
          <c:tx>
            <c:strRef>
              <c:f>Sheet1!$A$4</c:f>
              <c:strCache>
                <c:ptCount val="1"/>
                <c:pt idx="0">
                  <c:v>Acquaintance Prime</c:v>
                </c:pt>
              </c:strCache>
            </c:strRef>
          </c:tx>
          <c:spPr>
            <a:solidFill>
              <a:srgbClr val="993366"/>
            </a:solidFill>
            <a:ln w="13026">
              <a:solidFill>
                <a:schemeClr val="tx1"/>
              </a:solidFill>
              <a:prstDash val="solid"/>
            </a:ln>
          </c:spPr>
          <c:invertIfNegative val="0"/>
          <c:cat>
            <c:numRef>
              <c:f>Sheet1!$B$1:$E$1</c:f>
              <c:numCache>
                <c:formatCode>General</c:formatCode>
                <c:ptCount val="1"/>
              </c:numCache>
            </c:numRef>
          </c:cat>
          <c:val>
            <c:numRef>
              <c:f>Sheet1!$B$4:$E$4</c:f>
              <c:numCache>
                <c:formatCode>General</c:formatCode>
                <c:ptCount val="1"/>
                <c:pt idx="0">
                  <c:v>0.28000000000000003</c:v>
                </c:pt>
              </c:numCache>
            </c:numRef>
          </c:val>
        </c:ser>
        <c:dLbls>
          <c:showLegendKey val="0"/>
          <c:showVal val="0"/>
          <c:showCatName val="0"/>
          <c:showSerName val="0"/>
          <c:showPercent val="0"/>
          <c:showBubbleSize val="0"/>
        </c:dLbls>
        <c:gapWidth val="150"/>
        <c:gapDepth val="0"/>
        <c:shape val="box"/>
        <c:axId val="49758720"/>
        <c:axId val="113295360"/>
        <c:axId val="0"/>
      </c:bar3DChart>
      <c:catAx>
        <c:axId val="49758720"/>
        <c:scaling>
          <c:orientation val="minMax"/>
        </c:scaling>
        <c:delete val="0"/>
        <c:axPos val="b"/>
        <c:numFmt formatCode="General" sourceLinked="1"/>
        <c:majorTickMark val="out"/>
        <c:minorTickMark val="none"/>
        <c:tickLblPos val="low"/>
        <c:spPr>
          <a:ln w="3256">
            <a:solidFill>
              <a:schemeClr val="tx1"/>
            </a:solidFill>
            <a:prstDash val="solid"/>
          </a:ln>
        </c:spPr>
        <c:txPr>
          <a:bodyPr rot="0" vert="horz"/>
          <a:lstStyle/>
          <a:p>
            <a:pPr>
              <a:defRPr sz="1846" b="1" i="0" u="none" strike="noStrike" baseline="0">
                <a:solidFill>
                  <a:schemeClr val="tx1"/>
                </a:solidFill>
                <a:latin typeface="Arial"/>
                <a:ea typeface="Arial"/>
                <a:cs typeface="Arial"/>
              </a:defRPr>
            </a:pPr>
            <a:endParaRPr lang="en-US"/>
          </a:p>
        </c:txPr>
        <c:crossAx val="113295360"/>
        <c:crosses val="autoZero"/>
        <c:auto val="1"/>
        <c:lblAlgn val="ctr"/>
        <c:lblOffset val="100"/>
        <c:tickLblSkip val="1"/>
        <c:tickMarkSkip val="1"/>
        <c:noMultiLvlLbl val="0"/>
      </c:catAx>
      <c:valAx>
        <c:axId val="113295360"/>
        <c:scaling>
          <c:orientation val="minMax"/>
        </c:scaling>
        <c:delete val="0"/>
        <c:axPos val="l"/>
        <c:majorGridlines>
          <c:spPr>
            <a:ln w="3256">
              <a:solidFill>
                <a:schemeClr val="tx1"/>
              </a:solidFill>
              <a:prstDash val="solid"/>
            </a:ln>
          </c:spPr>
        </c:majorGridlines>
        <c:numFmt formatCode="General" sourceLinked="1"/>
        <c:majorTickMark val="out"/>
        <c:minorTickMark val="none"/>
        <c:tickLblPos val="nextTo"/>
        <c:spPr>
          <a:ln w="3256">
            <a:solidFill>
              <a:schemeClr val="tx1"/>
            </a:solidFill>
            <a:prstDash val="solid"/>
          </a:ln>
        </c:spPr>
        <c:txPr>
          <a:bodyPr rot="0" vert="horz"/>
          <a:lstStyle/>
          <a:p>
            <a:pPr>
              <a:defRPr sz="1846" b="1" i="0" u="none" strike="noStrike" baseline="0">
                <a:solidFill>
                  <a:schemeClr val="tx1"/>
                </a:solidFill>
                <a:latin typeface="Arial"/>
                <a:ea typeface="Arial"/>
                <a:cs typeface="Arial"/>
              </a:defRPr>
            </a:pPr>
            <a:endParaRPr lang="en-US"/>
          </a:p>
        </c:txPr>
        <c:crossAx val="49758720"/>
        <c:crosses val="autoZero"/>
        <c:crossBetween val="between"/>
      </c:valAx>
      <c:spPr>
        <a:noFill/>
        <a:ln w="26052">
          <a:noFill/>
        </a:ln>
      </c:spPr>
    </c:plotArea>
    <c:legend>
      <c:legendPos val="r"/>
      <c:layout>
        <c:manualLayout>
          <c:xMode val="edge"/>
          <c:yMode val="edge"/>
          <c:x val="0.72885572139303478"/>
          <c:y val="0.35083532219570407"/>
          <c:w val="0.21641791044776118"/>
          <c:h val="0.20286396181384247"/>
        </c:manualLayout>
      </c:layout>
      <c:overlay val="0"/>
      <c:spPr>
        <a:noFill/>
        <a:ln w="3256">
          <a:solidFill>
            <a:schemeClr val="tx1"/>
          </a:solidFill>
          <a:prstDash val="solid"/>
        </a:ln>
      </c:spPr>
      <c:txPr>
        <a:bodyPr/>
        <a:lstStyle/>
        <a:p>
          <a:pPr>
            <a:defRPr sz="1108" b="1" i="0" u="none" strike="noStrike" baseline="0">
              <a:solidFill>
                <a:schemeClr val="tx1"/>
              </a:solidFill>
              <a:latin typeface="Trebuchet MS"/>
              <a:ea typeface="Trebuchet MS"/>
              <a:cs typeface="Trebuchet MS"/>
            </a:defRPr>
          </a:pPr>
          <a:endParaRPr lang="en-US"/>
        </a:p>
      </c:txPr>
    </c:legend>
    <c:plotVisOnly val="1"/>
    <c:dispBlanksAs val="gap"/>
    <c:showDLblsOverMax val="0"/>
  </c:chart>
  <c:spPr>
    <a:noFill/>
    <a:ln>
      <a:noFill/>
    </a:ln>
  </c:spPr>
  <c:txPr>
    <a:bodyPr/>
    <a:lstStyle/>
    <a:p>
      <a:pPr>
        <a:defRPr sz="1846"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1">
                <a:effectLst>
                  <a:outerShdw blurRad="38100" dist="38100" dir="2700000" algn="tl">
                    <a:srgbClr val="C0C0C0"/>
                  </a:outerShdw>
                </a:effectLst>
              </a:defRPr>
            </a:lvl1pPr>
          </a:lstStyle>
          <a:p>
            <a:pPr>
              <a:defRPr/>
            </a:pPr>
            <a:endParaRPr lang="en-US"/>
          </a:p>
        </p:txBody>
      </p:sp>
      <p:sp>
        <p:nvSpPr>
          <p:cNvPr id="185347" name="Rectangle 3"/>
          <p:cNvSpPr>
            <a:spLocks noGrp="1" noChangeArrowheads="1"/>
          </p:cNvSpPr>
          <p:nvPr>
            <p:ph type="dt" sz="quarter"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1">
                <a:effectLst>
                  <a:outerShdw blurRad="38100" dist="38100" dir="2700000" algn="tl">
                    <a:srgbClr val="C0C0C0"/>
                  </a:outerShdw>
                </a:effectLst>
              </a:defRPr>
            </a:lvl1pPr>
          </a:lstStyle>
          <a:p>
            <a:pPr>
              <a:defRPr/>
            </a:pPr>
            <a:endParaRPr lang="en-US"/>
          </a:p>
        </p:txBody>
      </p:sp>
      <p:sp>
        <p:nvSpPr>
          <p:cNvPr id="185348" name="Rectangle 4"/>
          <p:cNvSpPr>
            <a:spLocks noGrp="1" noChangeArrowheads="1"/>
          </p:cNvSpPr>
          <p:nvPr>
            <p:ph type="ftr" sz="quarter" idx="2"/>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1">
                <a:effectLst>
                  <a:outerShdw blurRad="38100" dist="38100" dir="2700000" algn="tl">
                    <a:srgbClr val="C0C0C0"/>
                  </a:outerShdw>
                </a:effectLst>
              </a:defRPr>
            </a:lvl1pPr>
          </a:lstStyle>
          <a:p>
            <a:pPr>
              <a:defRPr/>
            </a:pPr>
            <a:endParaRPr lang="en-US"/>
          </a:p>
        </p:txBody>
      </p:sp>
      <p:sp>
        <p:nvSpPr>
          <p:cNvPr id="185349" name="Rectangle 5"/>
          <p:cNvSpPr>
            <a:spLocks noGrp="1" noChangeArrowheads="1"/>
          </p:cNvSpPr>
          <p:nvPr>
            <p:ph type="sldNum" sz="quarter" idx="3"/>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1">
                <a:effectLst>
                  <a:outerShdw blurRad="38100" dist="38100" dir="2700000" algn="tl">
                    <a:srgbClr val="C0C0C0"/>
                  </a:outerShdw>
                </a:effectLst>
              </a:defRPr>
            </a:lvl1pPr>
          </a:lstStyle>
          <a:p>
            <a:pPr>
              <a:defRPr/>
            </a:pPr>
            <a:fld id="{48B19872-88C4-4E85-813A-342C77224FCD}" type="slidenum">
              <a:rPr lang="he-IL"/>
              <a:pPr>
                <a:defRPr/>
              </a:pPr>
              <a:t>‹#›</a:t>
            </a:fld>
            <a:endParaRPr lang="en-US"/>
          </a:p>
        </p:txBody>
      </p:sp>
    </p:spTree>
    <p:extLst>
      <p:ext uri="{BB962C8B-B14F-4D97-AF65-F5344CB8AC3E}">
        <p14:creationId xmlns:p14="http://schemas.microsoft.com/office/powerpoint/2010/main" val="315997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9B242F-7F00-48AF-A254-6A41099E8D90}" type="slidenum">
              <a:rPr lang="he-IL"/>
              <a:pPr>
                <a:defRPr/>
              </a:pPr>
              <a:t>‹#›</a:t>
            </a:fld>
            <a:endParaRPr lang="en-US"/>
          </a:p>
        </p:txBody>
      </p:sp>
    </p:spTree>
    <p:extLst>
      <p:ext uri="{BB962C8B-B14F-4D97-AF65-F5344CB8AC3E}">
        <p14:creationId xmlns:p14="http://schemas.microsoft.com/office/powerpoint/2010/main" val="4236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47F1D066-9CFD-4C64-93D4-5B74FFADED23}" type="slidenum">
              <a:rPr lang="ar-SA" smtClean="0">
                <a:solidFill>
                  <a:prstClr val="black"/>
                </a:solidFill>
              </a:rPr>
              <a:pPr/>
              <a:t>1</a:t>
            </a:fld>
            <a:endParaRPr lang="en-US" smtClean="0">
              <a:solidFill>
                <a:prstClr val="black"/>
              </a:solidFill>
            </a:endParaRPr>
          </a:p>
        </p:txBody>
      </p:sp>
      <p:sp>
        <p:nvSpPr>
          <p:cNvPr id="3584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8F35855F-1B64-4C2A-9337-6857E3B94DD9}" type="slidenum">
              <a:rPr lang="ar-SA" sz="1200">
                <a:solidFill>
                  <a:prstClr val="black"/>
                </a:solidFill>
              </a:rPr>
              <a:pPr algn="r"/>
              <a:t>1</a:t>
            </a:fld>
            <a:endParaRPr lang="en-US" sz="1200">
              <a:solidFill>
                <a:prstClr val="black"/>
              </a:solidFill>
            </a:endParaRPr>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0F37A1B3-A3BB-44F6-9713-ACB4F4891CB9}" type="slidenum">
              <a:rPr lang="ar-SA" smtClean="0"/>
              <a:pPr/>
              <a:t>13</a:t>
            </a:fld>
            <a:endParaRPr lang="en-US" smtClean="0"/>
          </a:p>
        </p:txBody>
      </p:sp>
      <p:sp>
        <p:nvSpPr>
          <p:cNvPr id="50178" name="Rectangle 2"/>
          <p:cNvSpPr>
            <a:spLocks noGrp="1" noRot="1" noChangeAspec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7"/>
          <p:cNvSpPr>
            <a:spLocks noGrp="1" noChangeArrowheads="1"/>
          </p:cNvSpPr>
          <p:nvPr>
            <p:ph type="sldNum" sz="quarter" idx="5"/>
          </p:nvPr>
        </p:nvSpPr>
        <p:spPr>
          <a:noFill/>
          <a:ln>
            <a:miter lim="800000"/>
            <a:headEnd/>
            <a:tailEnd/>
          </a:ln>
        </p:spPr>
        <p:txBody>
          <a:bodyPr/>
          <a:lstStyle/>
          <a:p>
            <a:fld id="{FDC53879-F39E-4A04-9ECB-E1552957C0B6}" type="slidenum">
              <a:rPr lang="ar-SA" smtClean="0"/>
              <a:pPr/>
              <a:t>14</a:t>
            </a:fld>
            <a:endParaRPr lang="en-US" smtClean="0"/>
          </a:p>
        </p:txBody>
      </p:sp>
      <p:sp>
        <p:nvSpPr>
          <p:cNvPr id="560130" name="Rectangle 2"/>
          <p:cNvSpPr>
            <a:spLocks noGrp="1" noRot="1" noChangeAspect="1" noChangeArrowheads="1" noTextEdit="1"/>
          </p:cNvSpPr>
          <p:nvPr>
            <p:ph type="sldImg"/>
          </p:nvPr>
        </p:nvSpPr>
        <p:spPr>
          <a:xfrm>
            <a:off x="917575" y="744538"/>
            <a:ext cx="4962525" cy="3722687"/>
          </a:xfrm>
          <a:ln/>
        </p:spPr>
      </p:sp>
      <p:sp>
        <p:nvSpPr>
          <p:cNvPr id="5601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a:spLocks noGrp="1" noChangeArrowheads="1"/>
          </p:cNvSpPr>
          <p:nvPr>
            <p:ph type="sldNum" sz="quarter" idx="5"/>
          </p:nvPr>
        </p:nvSpPr>
        <p:spPr>
          <a:noFill/>
          <a:ln>
            <a:miter lim="800000"/>
            <a:headEnd/>
            <a:tailEnd/>
          </a:ln>
        </p:spPr>
        <p:txBody>
          <a:bodyPr/>
          <a:lstStyle/>
          <a:p>
            <a:fld id="{2044297C-04A9-423D-9EE9-A1B6C84CC1D0}" type="slidenum">
              <a:rPr lang="ar-SA" smtClean="0"/>
              <a:pPr/>
              <a:t>15</a:t>
            </a:fld>
            <a:endParaRPr lang="en-US" smtClean="0"/>
          </a:p>
        </p:txBody>
      </p:sp>
      <p:sp>
        <p:nvSpPr>
          <p:cNvPr id="562178" name="Rectangle 2"/>
          <p:cNvSpPr>
            <a:spLocks noGrp="1" noRot="1" noChangeAspect="1" noChangeArrowheads="1" noTextEdit="1"/>
          </p:cNvSpPr>
          <p:nvPr>
            <p:ph type="sldImg"/>
          </p:nvPr>
        </p:nvSpPr>
        <p:spPr>
          <a:xfrm>
            <a:off x="917575" y="744538"/>
            <a:ext cx="4962525" cy="3722687"/>
          </a:xfrm>
          <a:ln/>
        </p:spPr>
      </p:sp>
      <p:sp>
        <p:nvSpPr>
          <p:cNvPr id="5621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7"/>
          <p:cNvSpPr>
            <a:spLocks noGrp="1" noChangeArrowheads="1"/>
          </p:cNvSpPr>
          <p:nvPr>
            <p:ph type="sldNum" sz="quarter" idx="5"/>
          </p:nvPr>
        </p:nvSpPr>
        <p:spPr>
          <a:noFill/>
          <a:ln>
            <a:miter lim="800000"/>
            <a:headEnd/>
            <a:tailEnd/>
          </a:ln>
        </p:spPr>
        <p:txBody>
          <a:bodyPr/>
          <a:lstStyle/>
          <a:p>
            <a:fld id="{D3D2BD4F-6AB5-4F6D-89C4-96CA27E8109C}" type="slidenum">
              <a:rPr lang="ar-SA" smtClean="0"/>
              <a:pPr/>
              <a:t>16</a:t>
            </a:fld>
            <a:endParaRPr lang="en-US" smtClean="0"/>
          </a:p>
        </p:txBody>
      </p:sp>
      <p:sp>
        <p:nvSpPr>
          <p:cNvPr id="564226" name="Rectangle 2"/>
          <p:cNvSpPr>
            <a:spLocks noGrp="1" noRot="1" noChangeAspect="1" noChangeArrowheads="1" noTextEdit="1"/>
          </p:cNvSpPr>
          <p:nvPr>
            <p:ph type="sldImg"/>
          </p:nvPr>
        </p:nvSpPr>
        <p:spPr>
          <a:xfrm>
            <a:off x="917575" y="744538"/>
            <a:ext cx="4962525" cy="3722687"/>
          </a:xfrm>
          <a:ln/>
        </p:spPr>
      </p:sp>
      <p:sp>
        <p:nvSpPr>
          <p:cNvPr id="5642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7"/>
          <p:cNvSpPr>
            <a:spLocks noGrp="1" noChangeArrowheads="1"/>
          </p:cNvSpPr>
          <p:nvPr>
            <p:ph type="sldNum" sz="quarter" idx="5"/>
          </p:nvPr>
        </p:nvSpPr>
        <p:spPr>
          <a:noFill/>
          <a:ln>
            <a:miter lim="800000"/>
            <a:headEnd/>
            <a:tailEnd/>
          </a:ln>
        </p:spPr>
        <p:txBody>
          <a:bodyPr/>
          <a:lstStyle/>
          <a:p>
            <a:fld id="{DFE7BE3C-5797-4846-81BE-E0A6F953C16E}" type="slidenum">
              <a:rPr lang="ar-SA" smtClean="0"/>
              <a:pPr/>
              <a:t>17</a:t>
            </a:fld>
            <a:endParaRPr lang="en-US" smtClean="0"/>
          </a:p>
        </p:txBody>
      </p:sp>
      <p:sp>
        <p:nvSpPr>
          <p:cNvPr id="566274" name="Rectangle 2"/>
          <p:cNvSpPr>
            <a:spLocks noGrp="1" noRot="1" noChangeAspect="1" noChangeArrowheads="1" noTextEdit="1"/>
          </p:cNvSpPr>
          <p:nvPr>
            <p:ph type="sldImg"/>
          </p:nvPr>
        </p:nvSpPr>
        <p:spPr>
          <a:xfrm>
            <a:off x="917575" y="744538"/>
            <a:ext cx="4962525" cy="3722687"/>
          </a:xfrm>
          <a:ln/>
        </p:spPr>
      </p:sp>
      <p:sp>
        <p:nvSpPr>
          <p:cNvPr id="5662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7"/>
          <p:cNvSpPr>
            <a:spLocks noGrp="1" noChangeArrowheads="1"/>
          </p:cNvSpPr>
          <p:nvPr>
            <p:ph type="sldNum" sz="quarter" idx="5"/>
          </p:nvPr>
        </p:nvSpPr>
        <p:spPr>
          <a:noFill/>
          <a:ln>
            <a:miter lim="800000"/>
            <a:headEnd/>
            <a:tailEnd/>
          </a:ln>
        </p:spPr>
        <p:txBody>
          <a:bodyPr/>
          <a:lstStyle/>
          <a:p>
            <a:fld id="{EF0DA8DD-7EF1-4E18-9FBA-BD7881A3315F}" type="slidenum">
              <a:rPr lang="ar-SA" smtClean="0"/>
              <a:pPr/>
              <a:t>18</a:t>
            </a:fld>
            <a:endParaRPr lang="en-US" smtClean="0"/>
          </a:p>
        </p:txBody>
      </p:sp>
      <p:sp>
        <p:nvSpPr>
          <p:cNvPr id="568322" name="Rectangle 2"/>
          <p:cNvSpPr>
            <a:spLocks noGrp="1" noRot="1" noChangeAspect="1" noChangeArrowheads="1" noTextEdit="1"/>
          </p:cNvSpPr>
          <p:nvPr>
            <p:ph type="sldImg"/>
          </p:nvPr>
        </p:nvSpPr>
        <p:spPr>
          <a:xfrm>
            <a:off x="917575" y="744538"/>
            <a:ext cx="4962525" cy="3722687"/>
          </a:xfrm>
          <a:ln/>
        </p:spPr>
      </p:sp>
      <p:sp>
        <p:nvSpPr>
          <p:cNvPr id="5683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7"/>
          <p:cNvSpPr>
            <a:spLocks noGrp="1" noChangeArrowheads="1"/>
          </p:cNvSpPr>
          <p:nvPr>
            <p:ph type="sldNum" sz="quarter" idx="5"/>
          </p:nvPr>
        </p:nvSpPr>
        <p:spPr>
          <a:noFill/>
          <a:ln>
            <a:miter lim="800000"/>
            <a:headEnd/>
            <a:tailEnd/>
          </a:ln>
        </p:spPr>
        <p:txBody>
          <a:bodyPr/>
          <a:lstStyle/>
          <a:p>
            <a:fld id="{E56F9C2D-1D6D-4436-A376-05ADB1298F28}" type="slidenum">
              <a:rPr lang="ar-SA" smtClean="0"/>
              <a:pPr/>
              <a:t>19</a:t>
            </a:fld>
            <a:endParaRPr lang="en-US" smtClean="0"/>
          </a:p>
        </p:txBody>
      </p:sp>
      <p:sp>
        <p:nvSpPr>
          <p:cNvPr id="570370" name="Rectangle 2"/>
          <p:cNvSpPr>
            <a:spLocks noGrp="1" noRot="1" noChangeAspect="1" noChangeArrowheads="1" noTextEdit="1"/>
          </p:cNvSpPr>
          <p:nvPr>
            <p:ph type="sldImg"/>
          </p:nvPr>
        </p:nvSpPr>
        <p:spPr>
          <a:xfrm>
            <a:off x="917575" y="744538"/>
            <a:ext cx="4962525" cy="3722687"/>
          </a:xfrm>
          <a:ln/>
        </p:spPr>
      </p:sp>
      <p:sp>
        <p:nvSpPr>
          <p:cNvPr id="57037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noFill/>
          <a:ln>
            <a:miter lim="800000"/>
            <a:headEnd/>
            <a:tailEnd/>
          </a:ln>
        </p:spPr>
        <p:txBody>
          <a:bodyPr/>
          <a:lstStyle/>
          <a:p>
            <a:fld id="{BFDE5B7F-3038-4572-9240-CF5A2E9EF23C}" type="slidenum">
              <a:rPr lang="ar-SA" smtClean="0"/>
              <a:pPr/>
              <a:t>20</a:t>
            </a:fld>
            <a:endParaRPr lang="en-US" smtClean="0"/>
          </a:p>
        </p:txBody>
      </p:sp>
      <p:sp>
        <p:nvSpPr>
          <p:cNvPr id="572418" name="Rectangle 2"/>
          <p:cNvSpPr>
            <a:spLocks noGrp="1" noRot="1" noChangeAspect="1" noChangeArrowheads="1" noTextEdit="1"/>
          </p:cNvSpPr>
          <p:nvPr>
            <p:ph type="sldImg"/>
          </p:nvPr>
        </p:nvSpPr>
        <p:spPr>
          <a:xfrm>
            <a:off x="917575" y="744538"/>
            <a:ext cx="4962525" cy="3722687"/>
          </a:xfrm>
          <a:ln/>
        </p:spPr>
      </p:sp>
      <p:sp>
        <p:nvSpPr>
          <p:cNvPr id="572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noFill/>
          <a:ln>
            <a:miter lim="800000"/>
            <a:headEnd/>
            <a:tailEnd/>
          </a:ln>
        </p:spPr>
        <p:txBody>
          <a:bodyPr/>
          <a:lstStyle/>
          <a:p>
            <a:fld id="{BFDE5B7F-3038-4572-9240-CF5A2E9EF23C}" type="slidenum">
              <a:rPr lang="ar-SA" smtClean="0"/>
              <a:pPr/>
              <a:t>21</a:t>
            </a:fld>
            <a:endParaRPr lang="en-US" smtClean="0"/>
          </a:p>
        </p:txBody>
      </p:sp>
      <p:sp>
        <p:nvSpPr>
          <p:cNvPr id="572418" name="Rectangle 2"/>
          <p:cNvSpPr>
            <a:spLocks noGrp="1" noRot="1" noChangeAspect="1" noChangeArrowheads="1" noTextEdit="1"/>
          </p:cNvSpPr>
          <p:nvPr>
            <p:ph type="sldImg"/>
          </p:nvPr>
        </p:nvSpPr>
        <p:spPr>
          <a:xfrm>
            <a:off x="917575" y="744538"/>
            <a:ext cx="4962525" cy="3722687"/>
          </a:xfrm>
          <a:ln/>
        </p:spPr>
      </p:sp>
      <p:sp>
        <p:nvSpPr>
          <p:cNvPr id="572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7"/>
          <p:cNvSpPr>
            <a:spLocks noGrp="1" noChangeArrowheads="1"/>
          </p:cNvSpPr>
          <p:nvPr>
            <p:ph type="sldNum" sz="quarter" idx="5"/>
          </p:nvPr>
        </p:nvSpPr>
        <p:spPr>
          <a:noFill/>
          <a:ln>
            <a:miter lim="800000"/>
            <a:headEnd/>
            <a:tailEnd/>
          </a:ln>
        </p:spPr>
        <p:txBody>
          <a:bodyPr/>
          <a:lstStyle/>
          <a:p>
            <a:fld id="{ADD1D661-C1EC-4971-8A42-07C02383FB84}" type="slidenum">
              <a:rPr lang="ar-SA" smtClean="0"/>
              <a:pPr/>
              <a:t>22</a:t>
            </a:fld>
            <a:endParaRPr lang="en-US" smtClean="0"/>
          </a:p>
        </p:txBody>
      </p:sp>
      <p:sp>
        <p:nvSpPr>
          <p:cNvPr id="574466" name="Rectangle 2"/>
          <p:cNvSpPr>
            <a:spLocks noGrp="1" noRot="1" noChangeAspect="1" noChangeArrowheads="1" noTextEdit="1"/>
          </p:cNvSpPr>
          <p:nvPr>
            <p:ph type="sldImg"/>
          </p:nvPr>
        </p:nvSpPr>
        <p:spPr>
          <a:xfrm>
            <a:off x="917575" y="744538"/>
            <a:ext cx="4962525" cy="3722687"/>
          </a:xfrm>
          <a:ln/>
        </p:spPr>
      </p:sp>
      <p:sp>
        <p:nvSpPr>
          <p:cNvPr id="5744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02771-50C2-4122-890A-B4472F5A8F62}" type="slidenum">
              <a:rPr lang="he-IL"/>
              <a:pPr/>
              <a:t>3</a:t>
            </a:fld>
            <a:endParaRPr lang="en-US"/>
          </a:p>
        </p:txBody>
      </p:sp>
      <p:sp>
        <p:nvSpPr>
          <p:cNvPr id="292866" name="Rectangle 2"/>
          <p:cNvSpPr>
            <a:spLocks noGrp="1" noRot="1" noChangeAspect="1" noChangeArrowheads="1" noTextEdit="1"/>
          </p:cNvSpPr>
          <p:nvPr>
            <p:ph type="sldImg"/>
          </p:nvPr>
        </p:nvSpPr>
        <p:spPr>
          <a:xfrm>
            <a:off x="917575" y="744538"/>
            <a:ext cx="4962525" cy="3722687"/>
          </a:xfrm>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miter lim="800000"/>
            <a:headEnd/>
            <a:tailEnd/>
          </a:ln>
        </p:spPr>
        <p:txBody>
          <a:bodyPr/>
          <a:lstStyle/>
          <a:p>
            <a:fld id="{E411A323-361D-440A-8B27-F206D2CB3AEF}" type="slidenum">
              <a:rPr lang="ar-SA" smtClean="0"/>
              <a:pPr/>
              <a:t>23</a:t>
            </a:fld>
            <a:endParaRPr lang="en-US" smtClean="0"/>
          </a:p>
        </p:txBody>
      </p:sp>
      <p:sp>
        <p:nvSpPr>
          <p:cNvPr id="576514" name="Rectangle 2"/>
          <p:cNvSpPr>
            <a:spLocks noGrp="1" noRot="1" noChangeAspect="1" noChangeArrowheads="1" noTextEdit="1"/>
          </p:cNvSpPr>
          <p:nvPr>
            <p:ph type="sldImg"/>
          </p:nvPr>
        </p:nvSpPr>
        <p:spPr>
          <a:xfrm>
            <a:off x="917575" y="744538"/>
            <a:ext cx="4962525" cy="3722687"/>
          </a:xfrm>
          <a:ln/>
        </p:spPr>
      </p:sp>
      <p:sp>
        <p:nvSpPr>
          <p:cNvPr id="5765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7"/>
          <p:cNvSpPr>
            <a:spLocks noGrp="1" noChangeArrowheads="1"/>
          </p:cNvSpPr>
          <p:nvPr>
            <p:ph type="sldNum" sz="quarter" idx="5"/>
          </p:nvPr>
        </p:nvSpPr>
        <p:spPr>
          <a:noFill/>
          <a:ln>
            <a:miter lim="800000"/>
            <a:headEnd/>
            <a:tailEnd/>
          </a:ln>
        </p:spPr>
        <p:txBody>
          <a:bodyPr/>
          <a:lstStyle/>
          <a:p>
            <a:fld id="{94FA9C09-F31E-4595-8DE6-876F02C01327}" type="slidenum">
              <a:rPr lang="ar-SA" smtClean="0"/>
              <a:pPr/>
              <a:t>24</a:t>
            </a:fld>
            <a:endParaRPr lang="en-US" smtClean="0"/>
          </a:p>
        </p:txBody>
      </p:sp>
      <p:sp>
        <p:nvSpPr>
          <p:cNvPr id="578562" name="Rectangle 2"/>
          <p:cNvSpPr>
            <a:spLocks noGrp="1" noRot="1" noChangeAspect="1" noChangeArrowheads="1" noTextEdit="1"/>
          </p:cNvSpPr>
          <p:nvPr>
            <p:ph type="sldImg"/>
          </p:nvPr>
        </p:nvSpPr>
        <p:spPr>
          <a:xfrm>
            <a:off x="917575" y="744538"/>
            <a:ext cx="4962525" cy="3722687"/>
          </a:xfrm>
          <a:ln/>
        </p:spPr>
      </p:sp>
      <p:sp>
        <p:nvSpPr>
          <p:cNvPr id="5785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Rectangle 7"/>
          <p:cNvSpPr>
            <a:spLocks noGrp="1" noChangeArrowheads="1"/>
          </p:cNvSpPr>
          <p:nvPr>
            <p:ph type="sldNum" sz="quarter" idx="5"/>
          </p:nvPr>
        </p:nvSpPr>
        <p:spPr>
          <a:noFill/>
          <a:ln>
            <a:miter lim="800000"/>
            <a:headEnd/>
            <a:tailEnd/>
          </a:ln>
        </p:spPr>
        <p:txBody>
          <a:bodyPr/>
          <a:lstStyle/>
          <a:p>
            <a:fld id="{2B0FC1DB-622C-4BE8-A1E6-B0FAE83EB4CA}" type="slidenum">
              <a:rPr lang="ar-SA" smtClean="0"/>
              <a:pPr/>
              <a:t>25</a:t>
            </a:fld>
            <a:endParaRPr lang="en-US" smtClean="0"/>
          </a:p>
        </p:txBody>
      </p:sp>
      <p:sp>
        <p:nvSpPr>
          <p:cNvPr id="580610" name="Rectangle 2"/>
          <p:cNvSpPr>
            <a:spLocks noGrp="1" noRot="1" noChangeAspect="1" noChangeArrowheads="1" noTextEdit="1"/>
          </p:cNvSpPr>
          <p:nvPr>
            <p:ph type="sldImg"/>
          </p:nvPr>
        </p:nvSpPr>
        <p:spPr>
          <a:xfrm>
            <a:off x="917575" y="744538"/>
            <a:ext cx="4962525" cy="3722687"/>
          </a:xfrm>
          <a:ln/>
        </p:spPr>
      </p:sp>
      <p:sp>
        <p:nvSpPr>
          <p:cNvPr id="580611" name="Rectangle 3"/>
          <p:cNvSpPr>
            <a:spLocks noGrp="1" noChangeArrowheads="1"/>
          </p:cNvSpPr>
          <p:nvPr>
            <p:ph type="body" idx="1"/>
          </p:nvPr>
        </p:nvSpPr>
        <p:spPr>
          <a:noFill/>
        </p:spPr>
        <p:txBody>
          <a:bodyPr/>
          <a:lstStyle/>
          <a:p>
            <a:pPr eaLnBrk="1" hangingPunct="1"/>
            <a:r>
              <a:rPr lang="en-US" smtClean="0"/>
              <a:t>No significant interaction effects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7"/>
          <p:cNvSpPr>
            <a:spLocks noGrp="1" noChangeArrowheads="1"/>
          </p:cNvSpPr>
          <p:nvPr>
            <p:ph type="sldNum" sz="quarter" idx="5"/>
          </p:nvPr>
        </p:nvSpPr>
        <p:spPr>
          <a:noFill/>
          <a:ln>
            <a:miter lim="800000"/>
            <a:headEnd/>
            <a:tailEnd/>
          </a:ln>
        </p:spPr>
        <p:txBody>
          <a:bodyPr/>
          <a:lstStyle/>
          <a:p>
            <a:fld id="{7D3EBD06-06BF-4EEB-B35C-C31F9DFF0308}" type="slidenum">
              <a:rPr lang="ar-SA" smtClean="0"/>
              <a:pPr/>
              <a:t>26</a:t>
            </a:fld>
            <a:endParaRPr lang="en-US" smtClean="0"/>
          </a:p>
        </p:txBody>
      </p:sp>
      <p:sp>
        <p:nvSpPr>
          <p:cNvPr id="582658" name="Rectangle 2"/>
          <p:cNvSpPr>
            <a:spLocks noGrp="1" noRot="1" noChangeAspect="1" noChangeArrowheads="1" noTextEdit="1"/>
          </p:cNvSpPr>
          <p:nvPr>
            <p:ph type="sldImg"/>
          </p:nvPr>
        </p:nvSpPr>
        <p:spPr>
          <a:xfrm>
            <a:off x="917575" y="744538"/>
            <a:ext cx="4962525" cy="3722687"/>
          </a:xfrm>
          <a:ln/>
        </p:spPr>
      </p:sp>
      <p:sp>
        <p:nvSpPr>
          <p:cNvPr id="582659" name="Rectangle 3"/>
          <p:cNvSpPr>
            <a:spLocks noGrp="1" noChangeArrowheads="1"/>
          </p:cNvSpPr>
          <p:nvPr>
            <p:ph type="body" idx="1"/>
          </p:nvPr>
        </p:nvSpPr>
        <p:spPr>
          <a:noFill/>
        </p:spPr>
        <p:txBody>
          <a:bodyPr/>
          <a:lstStyle/>
          <a:p>
            <a:pPr eaLnBrk="1" hangingPunct="1"/>
            <a:r>
              <a:rPr lang="en-US" smtClean="0"/>
              <a:t>No significant interaction effects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68F30B27-B282-4E1E-ADF4-7582F2F68DB6}" type="slidenum">
              <a:rPr lang="ar-SA" sz="1200"/>
              <a:pPr algn="r"/>
              <a:t>27</a:t>
            </a:fld>
            <a:endParaRPr lang="en-US" sz="1200"/>
          </a:p>
        </p:txBody>
      </p:sp>
      <p:sp>
        <p:nvSpPr>
          <p:cNvPr id="54272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542724" name="Rectangle 3"/>
          <p:cNvSpPr>
            <a:spLocks noGrp="1" noChangeArrowheads="1"/>
          </p:cNvSpPr>
          <p:nvPr>
            <p:ph type="body" idx="1"/>
          </p:nvPr>
        </p:nvSpPr>
        <p:spPr>
          <a:noFill/>
        </p:spPr>
        <p:txBody>
          <a:bodyPr wrap="none" anchor="ctr"/>
          <a:lstStyle/>
          <a:p>
            <a:pPr defTabSz="457200"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70"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195D57F8-2426-4CCB-ACAC-9405F29B6C21}" type="slidenum">
              <a:rPr lang="ar-SA" sz="1200"/>
              <a:pPr algn="r"/>
              <a:t>28</a:t>
            </a:fld>
            <a:endParaRPr lang="en-US" sz="1200"/>
          </a:p>
        </p:txBody>
      </p:sp>
      <p:sp>
        <p:nvSpPr>
          <p:cNvPr id="544771"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544772" name="Rectangle 3"/>
          <p:cNvSpPr>
            <a:spLocks noGrp="1" noChangeArrowheads="1"/>
          </p:cNvSpPr>
          <p:nvPr>
            <p:ph type="body" idx="1"/>
          </p:nvPr>
        </p:nvSpPr>
        <p:spPr>
          <a:noFill/>
        </p:spPr>
        <p:txBody>
          <a:bodyPr wrap="none" anchor="ctr"/>
          <a:lstStyle/>
          <a:p>
            <a:pPr defTabSz="457200"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D185A-EA85-48A5-B3C1-FB153FAB77ED}" type="slidenum">
              <a:rPr lang="he-IL"/>
              <a:pPr/>
              <a:t>29</a:t>
            </a:fld>
            <a:endParaRPr lang="en-US"/>
          </a:p>
        </p:txBody>
      </p:sp>
      <p:sp>
        <p:nvSpPr>
          <p:cNvPr id="451586" name="Rectangle 2"/>
          <p:cNvSpPr>
            <a:spLocks noGrp="1" noRot="1" noChangeAspect="1" noChangeArrowheads="1" noTextEdit="1"/>
          </p:cNvSpPr>
          <p:nvPr>
            <p:ph type="sldImg"/>
          </p:nvPr>
        </p:nvSpPr>
        <p:spPr>
          <a:xfrm>
            <a:off x="917575" y="744538"/>
            <a:ext cx="4962525" cy="3722687"/>
          </a:xfrm>
          <a:ln/>
        </p:spPr>
      </p:sp>
      <p:sp>
        <p:nvSpPr>
          <p:cNvPr id="451587" name="Rectangle 3"/>
          <p:cNvSpPr>
            <a:spLocks noGrp="1" noChangeArrowheads="1"/>
          </p:cNvSpPr>
          <p:nvPr>
            <p:ph type="body" idx="1"/>
          </p:nvPr>
        </p:nvSpPr>
        <p:spPr/>
        <p:txBody>
          <a:bodyPr/>
          <a:lstStyle/>
          <a:p>
            <a:r>
              <a:rPr lang="en-US"/>
              <a:t>No significant interaction effects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051C4821-DDDC-47DA-96C0-60DE174B40E9}" type="slidenum">
              <a:rPr lang="ar-SA" sz="1200"/>
              <a:pPr algn="r"/>
              <a:t>30</a:t>
            </a:fld>
            <a:endParaRPr lang="en-US" sz="1200"/>
          </a:p>
        </p:txBody>
      </p:sp>
      <p:sp>
        <p:nvSpPr>
          <p:cNvPr id="52226" name="Rectangle 2"/>
          <p:cNvSpPr>
            <a:spLocks noGrp="1" noRot="1" noChangeAspect="1" noChangeArrowheads="1" noTextEdit="1"/>
          </p:cNvSpPr>
          <p:nvPr>
            <p:ph type="sldImg"/>
          </p:nvPr>
        </p:nvSpPr>
        <p:spPr>
          <a:xfrm>
            <a:off x="917575" y="744538"/>
            <a:ext cx="4962525" cy="3722687"/>
          </a:xfrm>
          <a:ln/>
        </p:spPr>
      </p:sp>
      <p:sp>
        <p:nvSpPr>
          <p:cNvPr id="522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917575" y="744538"/>
            <a:ext cx="4962525" cy="3722687"/>
          </a:xfrm>
          <a:ln/>
        </p:spPr>
      </p:sp>
      <p:sp>
        <p:nvSpPr>
          <p:cNvPr id="54274" name="Rectangle 3"/>
          <p:cNvSpPr>
            <a:spLocks noGrp="1" noChangeArrowheads="1"/>
          </p:cNvSpPr>
          <p:nvPr>
            <p:ph type="body" idx="1"/>
          </p:nvPr>
        </p:nvSpPr>
        <p:spPr>
          <a:noFill/>
        </p:spPr>
        <p:txBody>
          <a:bodyPr/>
          <a:lstStyle/>
          <a:p>
            <a:pPr>
              <a:spcBef>
                <a:spcPct val="50000"/>
              </a:spcBef>
            </a:pPr>
            <a:r>
              <a:rPr lang="en-US" sz="2800" b="1" smtClean="0">
                <a:latin typeface="Trebuchet MS" pitchFamily="34" charset="0"/>
                <a:cs typeface="Times New Roman" pitchFamily="18" charset="0"/>
              </a:rPr>
              <a:t>Can these phenomena be studied experimentally, in the laboratory? </a:t>
            </a:r>
            <a:r>
              <a:rPr lang="en-US" sz="2800" smtClean="0">
                <a:latin typeface="Trebuchet MS" pitchFamily="34" charset="0"/>
                <a:cs typeface="Times New Roman" pitchFamily="18" charset="0"/>
              </a:rPr>
              <a:t>A preliminary study conducted in Israel and currently being run here.</a:t>
            </a:r>
            <a:r>
              <a:rPr lang="en-US" sz="2800" smtClean="0">
                <a:latin typeface="Trebuchet MS" pitchFamily="34" charset="0"/>
              </a:rPr>
              <a:t> </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917575" y="744538"/>
            <a:ext cx="4962525" cy="3722687"/>
          </a:xfrm>
          <a:ln/>
        </p:spPr>
      </p:sp>
      <p:sp>
        <p:nvSpPr>
          <p:cNvPr id="5632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11ABB-58DD-4703-AAB1-155308203370}" type="slidenum">
              <a:rPr lang="he-IL"/>
              <a:pPr/>
              <a:t>4</a:t>
            </a:fld>
            <a:endParaRPr lang="en-US"/>
          </a:p>
        </p:txBody>
      </p:sp>
      <p:sp>
        <p:nvSpPr>
          <p:cNvPr id="306178"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306179" name="Rectangle 3"/>
          <p:cNvSpPr txBox="1">
            <a:spLocks noGrp="1" noChangeArrowheads="1"/>
          </p:cNvSpPr>
          <p:nvPr>
            <p:ph type="body" idx="1"/>
          </p:nvPr>
        </p:nvSpPr>
        <p:spPr>
          <a:ln/>
        </p:spPr>
        <p:txBody>
          <a:bodyPr wrap="none" anchor="ctr"/>
          <a:lstStyle>
            <a:lvl1pPr defTabSz="457200">
              <a:defRPr sz="1200">
                <a:solidFill>
                  <a:schemeClr val="tx1"/>
                </a:solidFill>
                <a:latin typeface="Times New Roman" pitchFamily="18" charset="0"/>
              </a:defRPr>
            </a:lvl1pPr>
            <a:lvl2pPr marL="742950" indent="-285750" defTabSz="457200">
              <a:defRPr sz="1200">
                <a:solidFill>
                  <a:schemeClr val="tx1"/>
                </a:solidFill>
                <a:latin typeface="Times New Roman" pitchFamily="18" charset="0"/>
              </a:defRPr>
            </a:lvl2pPr>
            <a:lvl3pPr marL="1143000" indent="-228600" defTabSz="457200">
              <a:defRPr sz="1200">
                <a:solidFill>
                  <a:schemeClr val="tx1"/>
                </a:solidFill>
                <a:latin typeface="Times New Roman" pitchFamily="18" charset="0"/>
              </a:defRPr>
            </a:lvl3pPr>
            <a:lvl4pPr marL="1600200" indent="-228600" defTabSz="457200">
              <a:defRPr sz="1200">
                <a:solidFill>
                  <a:schemeClr val="tx1"/>
                </a:solidFill>
                <a:latin typeface="Times New Roman" pitchFamily="18" charset="0"/>
              </a:defRPr>
            </a:lvl4pPr>
            <a:lvl5pPr marL="2057400" indent="-228600" defTabSz="457200">
              <a:defRPr sz="1200">
                <a:solidFill>
                  <a:schemeClr val="tx1"/>
                </a:solidFill>
                <a:latin typeface="Times New Roman" pitchFamily="18" charset="0"/>
              </a:defRPr>
            </a:lvl5pPr>
            <a:lvl6pPr marL="2514600" indent="-228600" defTabSz="457200" fontAlgn="base">
              <a:spcBef>
                <a:spcPct val="30000"/>
              </a:spcBef>
              <a:spcAft>
                <a:spcPct val="0"/>
              </a:spcAft>
              <a:defRPr sz="1200">
                <a:solidFill>
                  <a:schemeClr val="tx1"/>
                </a:solidFill>
                <a:latin typeface="Times New Roman" pitchFamily="18" charset="0"/>
              </a:defRPr>
            </a:lvl6pPr>
            <a:lvl7pPr marL="2971800" indent="-228600" defTabSz="457200" fontAlgn="base">
              <a:spcBef>
                <a:spcPct val="30000"/>
              </a:spcBef>
              <a:spcAft>
                <a:spcPct val="0"/>
              </a:spcAft>
              <a:defRPr sz="1200">
                <a:solidFill>
                  <a:schemeClr val="tx1"/>
                </a:solidFill>
                <a:latin typeface="Times New Roman" pitchFamily="18" charset="0"/>
              </a:defRPr>
            </a:lvl7pPr>
            <a:lvl8pPr marL="3429000" indent="-228600" defTabSz="457200" fontAlgn="base">
              <a:spcBef>
                <a:spcPct val="30000"/>
              </a:spcBef>
              <a:spcAft>
                <a:spcPct val="0"/>
              </a:spcAft>
              <a:defRPr sz="1200">
                <a:solidFill>
                  <a:schemeClr val="tx1"/>
                </a:solidFill>
                <a:latin typeface="Times New Roman" pitchFamily="18" charset="0"/>
              </a:defRPr>
            </a:lvl8pPr>
            <a:lvl9pPr marL="3886200" indent="-228600" defTabSz="457200" fontAlgn="base">
              <a:spcBef>
                <a:spcPct val="30000"/>
              </a:spcBef>
              <a:spcAft>
                <a:spcPct val="0"/>
              </a:spcAft>
              <a:defRPr sz="1200">
                <a:solidFill>
                  <a:schemeClr val="tx1"/>
                </a:solidFill>
                <a:latin typeface="Times New Roman" pitchFamily="18" charset="0"/>
              </a:defRPr>
            </a:lvl9p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noRot="1" noChangeAspect="1" noChangeArrowheads="1" noTextEdit="1"/>
          </p:cNvSpPr>
          <p:nvPr>
            <p:ph type="sldImg"/>
          </p:nvPr>
        </p:nvSpPr>
        <p:spPr>
          <a:xfrm>
            <a:off x="917575" y="744538"/>
            <a:ext cx="4962525" cy="3722687"/>
          </a:xfrm>
          <a:ln/>
        </p:spPr>
      </p:sp>
      <p:sp>
        <p:nvSpPr>
          <p:cNvPr id="536578" name="Rectangle 3"/>
          <p:cNvSpPr>
            <a:spLocks noGrp="1" noChangeArrowheads="1"/>
          </p:cNvSpPr>
          <p:nvPr>
            <p:ph type="body" idx="1"/>
          </p:nvPr>
        </p:nvSpPr>
        <p:spPr>
          <a:noFill/>
        </p:spPr>
        <p:txBody>
          <a:bodyPr/>
          <a:lstStyle/>
          <a:p>
            <a:r>
              <a:rPr lang="en-US" smtClean="0"/>
              <a:t>No significant interaction effects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Rectangle 2"/>
          <p:cNvSpPr>
            <a:spLocks noGrp="1" noRot="1" noChangeAspect="1" noChangeArrowheads="1" noTextEdit="1"/>
          </p:cNvSpPr>
          <p:nvPr>
            <p:ph type="sldImg"/>
          </p:nvPr>
        </p:nvSpPr>
        <p:spPr>
          <a:xfrm>
            <a:off x="917575" y="744538"/>
            <a:ext cx="4962525" cy="3722687"/>
          </a:xfrm>
          <a:ln/>
        </p:spPr>
      </p:sp>
      <p:sp>
        <p:nvSpPr>
          <p:cNvPr id="53862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Rectangle 2"/>
          <p:cNvSpPr>
            <a:spLocks noGrp="1" noRot="1" noChangeAspect="1" noChangeArrowheads="1" noTextEdit="1"/>
          </p:cNvSpPr>
          <p:nvPr>
            <p:ph type="sldImg"/>
          </p:nvPr>
        </p:nvSpPr>
        <p:spPr>
          <a:xfrm>
            <a:off x="917575" y="744538"/>
            <a:ext cx="4962525" cy="3722687"/>
          </a:xfrm>
          <a:ln/>
        </p:spPr>
      </p:sp>
      <p:sp>
        <p:nvSpPr>
          <p:cNvPr id="54067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7"/>
          <p:cNvSpPr>
            <a:spLocks noGrp="1" noChangeArrowheads="1"/>
          </p:cNvSpPr>
          <p:nvPr>
            <p:ph type="sldNum" sz="quarter" idx="5"/>
          </p:nvPr>
        </p:nvSpPr>
        <p:spPr>
          <a:noFill/>
          <a:ln>
            <a:miter lim="800000"/>
            <a:headEnd/>
            <a:tailEnd/>
          </a:ln>
        </p:spPr>
        <p:txBody>
          <a:bodyPr/>
          <a:lstStyle/>
          <a:p>
            <a:fld id="{888E005C-EEC3-494C-A95F-0D1C8CF422C7}" type="slidenum">
              <a:rPr lang="ar-SA" smtClean="0"/>
              <a:pPr/>
              <a:t>36</a:t>
            </a:fld>
            <a:endParaRPr lang="en-US" smtClean="0"/>
          </a:p>
        </p:txBody>
      </p:sp>
      <p:sp>
        <p:nvSpPr>
          <p:cNvPr id="584706" name="Rectangle 2"/>
          <p:cNvSpPr>
            <a:spLocks noGrp="1" noRot="1" noChangeAspect="1" noChangeArrowheads="1" noTextEdit="1"/>
          </p:cNvSpPr>
          <p:nvPr>
            <p:ph type="sldImg"/>
          </p:nvPr>
        </p:nvSpPr>
        <p:spPr>
          <a:xfrm>
            <a:off x="917575" y="744538"/>
            <a:ext cx="4962525" cy="3722687"/>
          </a:xfrm>
          <a:ln/>
        </p:spPr>
      </p:sp>
      <p:sp>
        <p:nvSpPr>
          <p:cNvPr id="584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7"/>
          <p:cNvSpPr>
            <a:spLocks noGrp="1" noChangeArrowheads="1"/>
          </p:cNvSpPr>
          <p:nvPr>
            <p:ph type="sldNum" sz="quarter" idx="5"/>
          </p:nvPr>
        </p:nvSpPr>
        <p:spPr>
          <a:noFill/>
          <a:ln>
            <a:miter lim="800000"/>
            <a:headEnd/>
            <a:tailEnd/>
          </a:ln>
        </p:spPr>
        <p:txBody>
          <a:bodyPr/>
          <a:lstStyle/>
          <a:p>
            <a:fld id="{3B08A12B-4F4D-4516-B03D-0E5DBA891AC9}" type="slidenum">
              <a:rPr lang="ar-SA" smtClean="0"/>
              <a:pPr/>
              <a:t>37</a:t>
            </a:fld>
            <a:endParaRPr lang="en-US" smtClean="0"/>
          </a:p>
        </p:txBody>
      </p:sp>
      <p:sp>
        <p:nvSpPr>
          <p:cNvPr id="586754" name="Rectangle 2"/>
          <p:cNvSpPr>
            <a:spLocks noGrp="1" noRot="1" noChangeAspect="1" noChangeArrowheads="1" noTextEdit="1"/>
          </p:cNvSpPr>
          <p:nvPr>
            <p:ph type="sldImg"/>
          </p:nvPr>
        </p:nvSpPr>
        <p:spPr>
          <a:xfrm>
            <a:off x="917575" y="744538"/>
            <a:ext cx="4962525" cy="3722687"/>
          </a:xfrm>
          <a:ln/>
        </p:spPr>
      </p:sp>
      <p:sp>
        <p:nvSpPr>
          <p:cNvPr id="5867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Rectangle 7"/>
          <p:cNvSpPr>
            <a:spLocks noGrp="1" noChangeArrowheads="1"/>
          </p:cNvSpPr>
          <p:nvPr>
            <p:ph type="sldNum" sz="quarter" idx="5"/>
          </p:nvPr>
        </p:nvSpPr>
        <p:spPr>
          <a:noFill/>
          <a:ln>
            <a:miter lim="800000"/>
            <a:headEnd/>
            <a:tailEnd/>
          </a:ln>
        </p:spPr>
        <p:txBody>
          <a:bodyPr/>
          <a:lstStyle/>
          <a:p>
            <a:fld id="{E3EBF9C6-E8AD-476F-AB2F-F6143AEBD8EA}" type="slidenum">
              <a:rPr lang="ar-SA" smtClean="0"/>
              <a:pPr/>
              <a:t>38</a:t>
            </a:fld>
            <a:endParaRPr lang="en-US" smtClean="0"/>
          </a:p>
        </p:txBody>
      </p:sp>
      <p:sp>
        <p:nvSpPr>
          <p:cNvPr id="588802" name="Rectangle 2"/>
          <p:cNvSpPr>
            <a:spLocks noGrp="1" noRot="1" noChangeAspect="1" noChangeArrowheads="1" noTextEdit="1"/>
          </p:cNvSpPr>
          <p:nvPr>
            <p:ph type="sldImg"/>
          </p:nvPr>
        </p:nvSpPr>
        <p:spPr>
          <a:xfrm>
            <a:off x="917575" y="744538"/>
            <a:ext cx="4962525" cy="3722687"/>
          </a:xfrm>
          <a:ln/>
        </p:spPr>
      </p:sp>
      <p:sp>
        <p:nvSpPr>
          <p:cNvPr id="5888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63095B2F-BFC1-4367-83A5-C7222E5BEFD6}" type="slidenum">
              <a:rPr lang="ar-SA" sz="1200">
                <a:solidFill>
                  <a:srgbClr val="000000"/>
                </a:solidFill>
              </a:rPr>
              <a:pPr algn="r" eaLnBrk="1" hangingPunct="1"/>
              <a:t>39</a:t>
            </a:fld>
            <a:endParaRPr lang="en-US" sz="1200">
              <a:solidFill>
                <a:srgbClr val="000000"/>
              </a:solidFill>
            </a:endParaRPr>
          </a:p>
        </p:txBody>
      </p:sp>
      <p:sp>
        <p:nvSpPr>
          <p:cNvPr id="104451" name="Rectangle 2"/>
          <p:cNvSpPr>
            <a:spLocks noGrp="1" noRot="1" noChangeAspect="1" noChangeArrowheads="1" noTextEdit="1"/>
          </p:cNvSpPr>
          <p:nvPr>
            <p:ph type="sldImg"/>
          </p:nvPr>
        </p:nvSpPr>
        <p:spPr>
          <a:xfrm>
            <a:off x="917575" y="744538"/>
            <a:ext cx="4962525" cy="3722687"/>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8CE216FA-B5EF-4B07-9917-74D8C4396BFA}" type="slidenum">
              <a:rPr lang="ar-SA" sz="1200">
                <a:solidFill>
                  <a:srgbClr val="000000"/>
                </a:solidFill>
              </a:rPr>
              <a:pPr algn="r" eaLnBrk="1" hangingPunct="1"/>
              <a:t>40</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917575" y="744538"/>
            <a:ext cx="4962525" cy="3722687"/>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377BFB74-6486-4F2B-9933-664DD4C01B78}" type="slidenum">
              <a:rPr lang="ar-SA" sz="1200">
                <a:solidFill>
                  <a:srgbClr val="000000"/>
                </a:solidFill>
              </a:rPr>
              <a:pPr algn="r" eaLnBrk="1" hangingPunct="1"/>
              <a:t>41</a:t>
            </a:fld>
            <a:endParaRPr lang="en-US" sz="1200">
              <a:solidFill>
                <a:srgbClr val="000000"/>
              </a:solidFill>
            </a:endParaRPr>
          </a:p>
        </p:txBody>
      </p:sp>
      <p:sp>
        <p:nvSpPr>
          <p:cNvPr id="106499" name="Rectangle 2"/>
          <p:cNvSpPr>
            <a:spLocks noGrp="1" noRot="1" noChangeAspect="1" noChangeArrowheads="1" noTextEdit="1"/>
          </p:cNvSpPr>
          <p:nvPr>
            <p:ph type="sldImg"/>
          </p:nvPr>
        </p:nvSpPr>
        <p:spPr>
          <a:xfrm>
            <a:off x="917575" y="744538"/>
            <a:ext cx="4962525" cy="3722687"/>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34706D1D-3BDC-4B1B-8FE2-22DC4FE4A0C4}" type="slidenum">
              <a:rPr lang="ar-SA" sz="1200">
                <a:solidFill>
                  <a:srgbClr val="000000"/>
                </a:solidFill>
              </a:rPr>
              <a:pPr algn="r" eaLnBrk="1" hangingPunct="1"/>
              <a:t>42</a:t>
            </a:fld>
            <a:endParaRPr lang="en-US" sz="1200">
              <a:solidFill>
                <a:srgbClr val="000000"/>
              </a:solidFill>
            </a:endParaRPr>
          </a:p>
        </p:txBody>
      </p:sp>
      <p:sp>
        <p:nvSpPr>
          <p:cNvPr id="107523" name="Rectangle 2"/>
          <p:cNvSpPr>
            <a:spLocks noGrp="1" noRot="1" noChangeAspect="1" noChangeArrowheads="1" noTextEdit="1"/>
          </p:cNvSpPr>
          <p:nvPr>
            <p:ph type="sldImg"/>
          </p:nvPr>
        </p:nvSpPr>
        <p:spPr>
          <a:xfrm>
            <a:off x="917575" y="744538"/>
            <a:ext cx="4962525" cy="3722687"/>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83825-8A3F-433F-B7C7-521CA4F978F9}" type="slidenum">
              <a:rPr lang="he-IL"/>
              <a:pPr/>
              <a:t>5</a:t>
            </a:fld>
            <a:endParaRPr lang="en-US"/>
          </a:p>
        </p:txBody>
      </p:sp>
      <p:sp>
        <p:nvSpPr>
          <p:cNvPr id="294914" name="Rectangle 2"/>
          <p:cNvSpPr>
            <a:spLocks noGrp="1" noRot="1" noChangeAspect="1" noChangeArrowheads="1" noTextEdit="1"/>
          </p:cNvSpPr>
          <p:nvPr>
            <p:ph type="sldImg"/>
          </p:nvPr>
        </p:nvSpPr>
        <p:spPr>
          <a:xfrm>
            <a:off x="917575" y="744538"/>
            <a:ext cx="4962525" cy="3722687"/>
          </a:xfrm>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337E3C7C-2697-4A3B-AB42-69E2DAC3840C}" type="slidenum">
              <a:rPr lang="he-IL" smtClean="0">
                <a:solidFill>
                  <a:srgbClr val="000000"/>
                </a:solidFill>
              </a:rPr>
              <a:pPr eaLnBrk="1" hangingPunct="1"/>
              <a:t>43</a:t>
            </a:fld>
            <a:endParaRPr lang="en-US" smtClean="0">
              <a:solidFill>
                <a:srgbClr val="000000"/>
              </a:solidFill>
              <a:cs typeface="Arial" charset="0"/>
            </a:endParaRPr>
          </a:p>
        </p:txBody>
      </p:sp>
      <p:sp>
        <p:nvSpPr>
          <p:cNvPr id="108547"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AE215A8C-3A5A-4682-B279-8339C899B63A}" type="slidenum">
              <a:rPr lang="he-IL" sz="1200">
                <a:solidFill>
                  <a:srgbClr val="000000"/>
                </a:solidFill>
              </a:rPr>
              <a:pPr algn="r" eaLnBrk="1" hangingPunct="1"/>
              <a:t>43</a:t>
            </a:fld>
            <a:endParaRPr lang="en-US" sz="1200">
              <a:solidFill>
                <a:srgbClr val="000000"/>
              </a:solidFill>
              <a:cs typeface="Arial" charset="0"/>
            </a:endParaRPr>
          </a:p>
        </p:txBody>
      </p:sp>
      <p:sp>
        <p:nvSpPr>
          <p:cNvPr id="108548" name="Rectangle 2"/>
          <p:cNvSpPr>
            <a:spLocks noGrp="1" noRot="1" noChangeAspect="1" noChangeArrowheads="1" noTextEdit="1"/>
          </p:cNvSpPr>
          <p:nvPr>
            <p:ph type="sldImg"/>
          </p:nvPr>
        </p:nvSpPr>
        <p:spPr>
          <a:xfrm>
            <a:off x="917575" y="744538"/>
            <a:ext cx="4962525" cy="3722687"/>
          </a:xfrm>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2CDE71D-5D6F-48AE-A162-48CD0E0B4EE6}" type="slidenum">
              <a:rPr lang="he-IL" smtClean="0">
                <a:solidFill>
                  <a:srgbClr val="000000"/>
                </a:solidFill>
              </a:rPr>
              <a:pPr eaLnBrk="1" hangingPunct="1"/>
              <a:t>44</a:t>
            </a:fld>
            <a:endParaRPr lang="en-US" smtClean="0">
              <a:solidFill>
                <a:srgbClr val="000000"/>
              </a:solidFill>
              <a:cs typeface="Arial" charset="0"/>
            </a:endParaRPr>
          </a:p>
        </p:txBody>
      </p:sp>
      <p:sp>
        <p:nvSpPr>
          <p:cNvPr id="109571"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3EE16FBD-AB6F-43B2-BCAA-C2B327466C15}" type="slidenum">
              <a:rPr lang="he-IL" sz="1200">
                <a:solidFill>
                  <a:srgbClr val="000000"/>
                </a:solidFill>
              </a:rPr>
              <a:pPr algn="r" eaLnBrk="1" hangingPunct="1"/>
              <a:t>44</a:t>
            </a:fld>
            <a:endParaRPr lang="en-US" sz="1200">
              <a:solidFill>
                <a:srgbClr val="000000"/>
              </a:solidFill>
              <a:cs typeface="Arial" charset="0"/>
            </a:endParaRPr>
          </a:p>
        </p:txBody>
      </p:sp>
      <p:sp>
        <p:nvSpPr>
          <p:cNvPr id="109572" name="Rectangle 2"/>
          <p:cNvSpPr>
            <a:spLocks noGrp="1" noRot="1" noChangeAspect="1" noChangeArrowheads="1" noTextEdit="1"/>
          </p:cNvSpPr>
          <p:nvPr>
            <p:ph type="sldImg"/>
          </p:nvPr>
        </p:nvSpPr>
        <p:spPr>
          <a:xfrm>
            <a:off x="917575" y="744538"/>
            <a:ext cx="4962525" cy="3722687"/>
          </a:xfrm>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91A7412-7CBF-4DC6-98D4-1DF6C63D6FD0}" type="slidenum">
              <a:rPr lang="he-IL" smtClean="0">
                <a:solidFill>
                  <a:srgbClr val="000000"/>
                </a:solidFill>
              </a:rPr>
              <a:pPr eaLnBrk="1" hangingPunct="1"/>
              <a:t>45</a:t>
            </a:fld>
            <a:endParaRPr lang="en-US" smtClean="0">
              <a:solidFill>
                <a:srgbClr val="000000"/>
              </a:solidFill>
              <a:cs typeface="Arial" charset="0"/>
            </a:endParaRPr>
          </a:p>
        </p:txBody>
      </p:sp>
      <p:sp>
        <p:nvSpPr>
          <p:cNvPr id="110595"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CF882323-EDF7-4CBE-92C7-0CD4795CCEEA}" type="slidenum">
              <a:rPr lang="he-IL" sz="1200">
                <a:solidFill>
                  <a:srgbClr val="000000"/>
                </a:solidFill>
              </a:rPr>
              <a:pPr algn="r" eaLnBrk="1" hangingPunct="1"/>
              <a:t>45</a:t>
            </a:fld>
            <a:endParaRPr lang="en-US" sz="1200">
              <a:solidFill>
                <a:srgbClr val="000000"/>
              </a:solidFill>
              <a:cs typeface="Arial" charset="0"/>
            </a:endParaRPr>
          </a:p>
        </p:txBody>
      </p:sp>
      <p:sp>
        <p:nvSpPr>
          <p:cNvPr id="110596" name="Rectangle 2"/>
          <p:cNvSpPr>
            <a:spLocks noGrp="1" noRot="1" noChangeAspect="1" noChangeArrowheads="1" noTextEdit="1"/>
          </p:cNvSpPr>
          <p:nvPr>
            <p:ph type="sldImg"/>
          </p:nvPr>
        </p:nvSpPr>
        <p:spPr>
          <a:xfrm>
            <a:off x="917575" y="744538"/>
            <a:ext cx="4962525" cy="3722687"/>
          </a:xfrm>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fld id="{FE99DDE8-9385-4858-8AD8-A5E62D6E61F5}" type="slidenum">
              <a:rPr lang="ar-SA" sz="1200">
                <a:solidFill>
                  <a:srgbClr val="000000"/>
                </a:solidFill>
              </a:rPr>
              <a:pPr algn="r" eaLnBrk="1" hangingPunct="1"/>
              <a:t>46</a:t>
            </a:fld>
            <a:endParaRPr lang="en-US" sz="1200">
              <a:solidFill>
                <a:srgbClr val="000000"/>
              </a:solidFill>
            </a:endParaRPr>
          </a:p>
        </p:txBody>
      </p:sp>
      <p:sp>
        <p:nvSpPr>
          <p:cNvPr id="111619" name="Rectangle 2"/>
          <p:cNvSpPr>
            <a:spLocks noGrp="1" noRot="1" noChangeAspect="1" noChangeArrowheads="1" noTextEdit="1"/>
          </p:cNvSpPr>
          <p:nvPr>
            <p:ph type="sldImg"/>
          </p:nvPr>
        </p:nvSpPr>
        <p:spPr>
          <a:xfrm>
            <a:off x="917575" y="744538"/>
            <a:ext cx="4962525" cy="3722687"/>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65E29-533E-4743-8316-B7D5C9DF04A2}" type="slidenum">
              <a:rPr lang="he-IL"/>
              <a:pPr/>
              <a:t>48</a:t>
            </a:fld>
            <a:endParaRPr lang="en-US"/>
          </a:p>
        </p:txBody>
      </p:sp>
      <p:sp>
        <p:nvSpPr>
          <p:cNvPr id="371714" name="Rectangle 2"/>
          <p:cNvSpPr>
            <a:spLocks noGrp="1" noRot="1" noChangeAspect="1" noChangeArrowheads="1" noTextEdit="1"/>
          </p:cNvSpPr>
          <p:nvPr>
            <p:ph type="sldImg"/>
          </p:nvPr>
        </p:nvSpPr>
        <p:spPr>
          <a:xfrm>
            <a:off x="917575" y="744538"/>
            <a:ext cx="4962525" cy="3722687"/>
          </a:xfrm>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76712-075A-4C8F-9E9C-BA07A430CB31}" type="slidenum">
              <a:rPr lang="he-IL"/>
              <a:pPr/>
              <a:t>49</a:t>
            </a:fld>
            <a:endParaRPr lang="en-US"/>
          </a:p>
        </p:txBody>
      </p:sp>
      <p:sp>
        <p:nvSpPr>
          <p:cNvPr id="373762" name="Rectangle 2"/>
          <p:cNvSpPr>
            <a:spLocks noGrp="1" noRot="1" noChangeAspect="1" noChangeArrowheads="1" noTextEdit="1"/>
          </p:cNvSpPr>
          <p:nvPr>
            <p:ph type="sldImg"/>
          </p:nvPr>
        </p:nvSpPr>
        <p:spPr>
          <a:xfrm>
            <a:off x="917575" y="744538"/>
            <a:ext cx="4962525" cy="3722687"/>
          </a:xfrm>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2CE6E-04BC-46D5-801C-539310C4343A}" type="slidenum">
              <a:rPr lang="he-IL"/>
              <a:pPr/>
              <a:t>50</a:t>
            </a:fld>
            <a:endParaRPr lang="en-US"/>
          </a:p>
        </p:txBody>
      </p:sp>
      <p:sp>
        <p:nvSpPr>
          <p:cNvPr id="375810" name="Rectangle 2"/>
          <p:cNvSpPr>
            <a:spLocks noGrp="1" noRot="1" noChangeAspect="1" noChangeArrowheads="1" noTextEdit="1"/>
          </p:cNvSpPr>
          <p:nvPr>
            <p:ph type="sldImg"/>
          </p:nvPr>
        </p:nvSpPr>
        <p:spPr>
          <a:xfrm>
            <a:off x="917575" y="744538"/>
            <a:ext cx="4962525" cy="3722687"/>
          </a:xfrm>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8C8ED-6A41-42CC-BC33-23FED31D32A8}" type="slidenum">
              <a:rPr lang="he-IL"/>
              <a:pPr/>
              <a:t>51</a:t>
            </a:fld>
            <a:endParaRPr lang="en-US"/>
          </a:p>
        </p:txBody>
      </p:sp>
      <p:sp>
        <p:nvSpPr>
          <p:cNvPr id="377858" name="Rectangle 2"/>
          <p:cNvSpPr>
            <a:spLocks noGrp="1" noRot="1" noChangeAspect="1" noChangeArrowheads="1" noTextEdit="1"/>
          </p:cNvSpPr>
          <p:nvPr>
            <p:ph type="sldImg"/>
          </p:nvPr>
        </p:nvSpPr>
        <p:spPr>
          <a:xfrm>
            <a:off x="917575" y="744538"/>
            <a:ext cx="4962525" cy="3722687"/>
          </a:xfrm>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4BE8D-324A-49A3-9876-9CC84DF09702}" type="slidenum">
              <a:rPr lang="he-IL"/>
              <a:pPr/>
              <a:t>52</a:t>
            </a:fld>
            <a:endParaRPr lang="en-US"/>
          </a:p>
        </p:txBody>
      </p:sp>
      <p:sp>
        <p:nvSpPr>
          <p:cNvPr id="381954" name="Rectangle 2"/>
          <p:cNvSpPr>
            <a:spLocks noGrp="1" noRot="1" noChangeAspect="1" noChangeArrowheads="1" noTextEdit="1"/>
          </p:cNvSpPr>
          <p:nvPr>
            <p:ph type="sldImg"/>
          </p:nvPr>
        </p:nvSpPr>
        <p:spPr>
          <a:xfrm>
            <a:off x="917575" y="744538"/>
            <a:ext cx="4962525" cy="3722687"/>
          </a:xfrm>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8A4E2-55A0-46C0-8399-0C4C7D64D4FB}" type="slidenum">
              <a:rPr lang="he-IL"/>
              <a:pPr/>
              <a:t>53</a:t>
            </a:fld>
            <a:endParaRPr lang="en-US"/>
          </a:p>
        </p:txBody>
      </p:sp>
      <p:sp>
        <p:nvSpPr>
          <p:cNvPr id="384002" name="Rectangle 2"/>
          <p:cNvSpPr>
            <a:spLocks noGrp="1" noRot="1" noChangeAspect="1" noChangeArrowheads="1" noTextEdit="1"/>
          </p:cNvSpPr>
          <p:nvPr>
            <p:ph type="sldImg"/>
          </p:nvPr>
        </p:nvSpPr>
        <p:spPr>
          <a:xfrm>
            <a:off x="917575" y="744538"/>
            <a:ext cx="4962525" cy="3722687"/>
          </a:xfrm>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5F20A-BC51-4F42-8507-88F662299AF2}" type="slidenum">
              <a:rPr lang="he-IL"/>
              <a:pPr/>
              <a:t>8</a:t>
            </a:fld>
            <a:endParaRPr lang="en-US"/>
          </a:p>
        </p:txBody>
      </p:sp>
      <p:sp>
        <p:nvSpPr>
          <p:cNvPr id="308226" name="Rectangle 2"/>
          <p:cNvSpPr>
            <a:spLocks noGrp="1" noRot="1" noChangeAspect="1" noChangeArrowheads="1" noTextEdit="1"/>
          </p:cNvSpPr>
          <p:nvPr>
            <p:ph type="sldImg"/>
          </p:nvPr>
        </p:nvSpPr>
        <p:spPr>
          <a:xfrm>
            <a:off x="917575" y="744538"/>
            <a:ext cx="4962525" cy="3722687"/>
          </a:xfrm>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26723-81BA-463E-84E9-FFEECE506E88}" type="slidenum">
              <a:rPr lang="he-IL"/>
              <a:pPr/>
              <a:t>54</a:t>
            </a:fld>
            <a:endParaRPr lang="en-US"/>
          </a:p>
        </p:txBody>
      </p:sp>
      <p:sp>
        <p:nvSpPr>
          <p:cNvPr id="456706" name="Rectangle 2"/>
          <p:cNvSpPr>
            <a:spLocks noGrp="1" noRot="1" noChangeAspect="1" noChangeArrowheads="1" noTextEdit="1"/>
          </p:cNvSpPr>
          <p:nvPr>
            <p:ph type="sldImg"/>
          </p:nvPr>
        </p:nvSpPr>
        <p:spPr>
          <a:xfrm>
            <a:off x="917575" y="744538"/>
            <a:ext cx="4962525" cy="3722687"/>
          </a:xfrm>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80714-213F-4113-95CD-69B643702E7A}" type="slidenum">
              <a:rPr lang="he-IL"/>
              <a:pPr/>
              <a:t>55</a:t>
            </a:fld>
            <a:endParaRPr lang="en-US"/>
          </a:p>
        </p:txBody>
      </p:sp>
      <p:sp>
        <p:nvSpPr>
          <p:cNvPr id="386050" name="Rectangle 2"/>
          <p:cNvSpPr>
            <a:spLocks noGrp="1" noRot="1" noChangeAspect="1" noChangeArrowheads="1" noTextEdit="1"/>
          </p:cNvSpPr>
          <p:nvPr>
            <p:ph type="sldImg"/>
          </p:nvPr>
        </p:nvSpPr>
        <p:spPr>
          <a:xfrm>
            <a:off x="917575" y="744538"/>
            <a:ext cx="4962525" cy="3722687"/>
          </a:xfrm>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CFF0A-AB0D-4EED-944D-136205743989}" type="slidenum">
              <a:rPr lang="he-IL"/>
              <a:pPr/>
              <a:t>56</a:t>
            </a:fld>
            <a:endParaRPr lang="en-US"/>
          </a:p>
        </p:txBody>
      </p:sp>
      <p:sp>
        <p:nvSpPr>
          <p:cNvPr id="458754" name="Rectangle 2"/>
          <p:cNvSpPr>
            <a:spLocks noGrp="1" noRot="1" noChangeAspect="1" noChangeArrowheads="1" noTextEdit="1"/>
          </p:cNvSpPr>
          <p:nvPr>
            <p:ph type="sldImg"/>
          </p:nvPr>
        </p:nvSpPr>
        <p:spPr>
          <a:xfrm>
            <a:off x="917575" y="744538"/>
            <a:ext cx="4962525" cy="3722687"/>
          </a:xfrm>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D11AF-2F16-4780-B37B-3F35E68E39E2}" type="slidenum">
              <a:rPr lang="he-IL"/>
              <a:pPr/>
              <a:t>57</a:t>
            </a:fld>
            <a:endParaRPr lang="en-US"/>
          </a:p>
        </p:txBody>
      </p:sp>
      <p:sp>
        <p:nvSpPr>
          <p:cNvPr id="388098" name="Rectangle 2"/>
          <p:cNvSpPr>
            <a:spLocks noGrp="1" noRot="1" noChangeAspect="1" noChangeArrowheads="1" noTextEdit="1"/>
          </p:cNvSpPr>
          <p:nvPr>
            <p:ph type="sldImg"/>
          </p:nvPr>
        </p:nvSpPr>
        <p:spPr>
          <a:xfrm>
            <a:off x="917575" y="744538"/>
            <a:ext cx="4962525" cy="3722687"/>
          </a:xfrm>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51DB6-63C4-4E88-B542-05D4485A1A62}" type="slidenum">
              <a:rPr lang="he-IL"/>
              <a:pPr/>
              <a:t>58</a:t>
            </a:fld>
            <a:endParaRPr lang="en-US"/>
          </a:p>
        </p:txBody>
      </p:sp>
      <p:sp>
        <p:nvSpPr>
          <p:cNvPr id="460802" name="Rectangle 2"/>
          <p:cNvSpPr>
            <a:spLocks noGrp="1" noRot="1" noChangeAspect="1" noChangeArrowheads="1" noTextEdit="1"/>
          </p:cNvSpPr>
          <p:nvPr>
            <p:ph type="sldImg"/>
          </p:nvPr>
        </p:nvSpPr>
        <p:spPr>
          <a:xfrm>
            <a:off x="917575" y="744538"/>
            <a:ext cx="4962525" cy="3722687"/>
          </a:xfrm>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5FFDD-70E1-469E-89AC-A05502C4A506}" type="slidenum">
              <a:rPr lang="he-IL"/>
              <a:pPr/>
              <a:t>59</a:t>
            </a:fld>
            <a:endParaRPr lang="en-US"/>
          </a:p>
        </p:txBody>
      </p:sp>
      <p:sp>
        <p:nvSpPr>
          <p:cNvPr id="390146" name="Rectangle 2"/>
          <p:cNvSpPr>
            <a:spLocks noGrp="1" noRot="1" noChangeAspect="1" noChangeArrowheads="1" noTextEdit="1"/>
          </p:cNvSpPr>
          <p:nvPr>
            <p:ph type="sldImg"/>
          </p:nvPr>
        </p:nvSpPr>
        <p:spPr>
          <a:xfrm>
            <a:off x="917575" y="744538"/>
            <a:ext cx="4962525" cy="3722687"/>
          </a:xfrm>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D7115-853D-44E5-A828-FC1B92977C32}" type="slidenum">
              <a:rPr lang="he-IL"/>
              <a:pPr/>
              <a:t>60</a:t>
            </a:fld>
            <a:endParaRPr lang="en-US"/>
          </a:p>
        </p:txBody>
      </p:sp>
      <p:sp>
        <p:nvSpPr>
          <p:cNvPr id="392194" name="Rectangle 2"/>
          <p:cNvSpPr>
            <a:spLocks noGrp="1" noRot="1" noChangeAspect="1" noChangeArrowheads="1" noTextEdit="1"/>
          </p:cNvSpPr>
          <p:nvPr>
            <p:ph type="sldImg"/>
          </p:nvPr>
        </p:nvSpPr>
        <p:spPr>
          <a:xfrm>
            <a:off x="917575" y="744538"/>
            <a:ext cx="4962525" cy="3722687"/>
          </a:xfrm>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952AE-BAE0-4D43-A8FE-0D6FD9255615}" type="slidenum">
              <a:rPr lang="he-IL"/>
              <a:pPr/>
              <a:t>61</a:t>
            </a:fld>
            <a:endParaRPr lang="en-US"/>
          </a:p>
        </p:txBody>
      </p:sp>
      <p:sp>
        <p:nvSpPr>
          <p:cNvPr id="396290" name="Rectangle 2"/>
          <p:cNvSpPr>
            <a:spLocks noGrp="1" noRot="1" noChangeAspect="1" noChangeArrowheads="1" noTextEdit="1"/>
          </p:cNvSpPr>
          <p:nvPr>
            <p:ph type="sldImg"/>
          </p:nvPr>
        </p:nvSpPr>
        <p:spPr>
          <a:xfrm>
            <a:off x="917575" y="744538"/>
            <a:ext cx="4962525" cy="3722687"/>
          </a:xfrm>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D129F-80F4-4AFE-B383-46C94906C573}" type="slidenum">
              <a:rPr lang="he-IL"/>
              <a:pPr/>
              <a:t>62</a:t>
            </a:fld>
            <a:endParaRPr lang="en-US"/>
          </a:p>
        </p:txBody>
      </p:sp>
      <p:sp>
        <p:nvSpPr>
          <p:cNvPr id="398338" name="Rectangle 2"/>
          <p:cNvSpPr>
            <a:spLocks noGrp="1" noRot="1" noChangeAspect="1" noChangeArrowheads="1" noTextEdit="1"/>
          </p:cNvSpPr>
          <p:nvPr>
            <p:ph type="sldImg"/>
          </p:nvPr>
        </p:nvSpPr>
        <p:spPr>
          <a:xfrm>
            <a:off x="917575" y="744538"/>
            <a:ext cx="4962525" cy="3722687"/>
          </a:xfrm>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412FE-495D-4BC6-A31B-EE464986D017}" type="slidenum">
              <a:rPr lang="he-IL"/>
              <a:pPr/>
              <a:t>63</a:t>
            </a:fld>
            <a:endParaRPr lang="en-US"/>
          </a:p>
        </p:txBody>
      </p:sp>
      <p:sp>
        <p:nvSpPr>
          <p:cNvPr id="464898" name="Rectangle 2"/>
          <p:cNvSpPr>
            <a:spLocks noGrp="1" noRot="1" noChangeAspect="1" noChangeArrowheads="1" noTextEdit="1"/>
          </p:cNvSpPr>
          <p:nvPr>
            <p:ph type="sldImg"/>
          </p:nvPr>
        </p:nvSpPr>
        <p:spPr>
          <a:xfrm>
            <a:off x="917575" y="744538"/>
            <a:ext cx="4962525" cy="3722687"/>
          </a:xfrm>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03EB6-467E-48E0-B7E3-AB370AC4E24D}" type="slidenum">
              <a:rPr lang="he-IL"/>
              <a:pPr/>
              <a:t>9</a:t>
            </a:fld>
            <a:endParaRPr lang="en-US"/>
          </a:p>
        </p:txBody>
      </p:sp>
      <p:sp>
        <p:nvSpPr>
          <p:cNvPr id="310274" name="Rectangle 2"/>
          <p:cNvSpPr>
            <a:spLocks noGrp="1" noRot="1" noChangeAspect="1" noChangeArrowheads="1" noTextEdit="1"/>
          </p:cNvSpPr>
          <p:nvPr>
            <p:ph type="sldImg"/>
          </p:nvPr>
        </p:nvSpPr>
        <p:spPr>
          <a:xfrm>
            <a:off x="917575" y="744538"/>
            <a:ext cx="4962525" cy="3722687"/>
          </a:xfrm>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E8DAE-3CC0-4B59-8188-1D7F3277D417}" type="slidenum">
              <a:rPr lang="he-IL"/>
              <a:pPr/>
              <a:t>64</a:t>
            </a:fld>
            <a:endParaRPr lang="en-US"/>
          </a:p>
        </p:txBody>
      </p:sp>
      <p:sp>
        <p:nvSpPr>
          <p:cNvPr id="400386" name="Rectangle 2"/>
          <p:cNvSpPr>
            <a:spLocks noGrp="1" noRot="1" noChangeAspect="1" noChangeArrowheads="1" noTextEdit="1"/>
          </p:cNvSpPr>
          <p:nvPr>
            <p:ph type="sldImg"/>
          </p:nvPr>
        </p:nvSpPr>
        <p:spPr>
          <a:xfrm>
            <a:off x="917575" y="744538"/>
            <a:ext cx="4962525" cy="3722687"/>
          </a:xfrm>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C861E-DACA-4833-A198-790E65C49D5F}" type="slidenum">
              <a:rPr lang="he-IL"/>
              <a:pPr/>
              <a:t>65</a:t>
            </a:fld>
            <a:endParaRPr lang="en-US"/>
          </a:p>
        </p:txBody>
      </p:sp>
      <p:sp>
        <p:nvSpPr>
          <p:cNvPr id="466946" name="Rectangle 2"/>
          <p:cNvSpPr>
            <a:spLocks noGrp="1" noRot="1" noChangeAspect="1" noChangeArrowheads="1" noTextEdit="1"/>
          </p:cNvSpPr>
          <p:nvPr>
            <p:ph type="sldImg"/>
          </p:nvPr>
        </p:nvSpPr>
        <p:spPr>
          <a:xfrm>
            <a:off x="917575" y="744538"/>
            <a:ext cx="4962525" cy="3722687"/>
          </a:xfrm>
          <a:ln/>
        </p:spPr>
      </p:sp>
      <p:sp>
        <p:nvSpPr>
          <p:cNvPr id="46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237B1-C6EE-453D-B892-FD722625E1D8}" type="slidenum">
              <a:rPr lang="he-IL"/>
              <a:pPr/>
              <a:t>66</a:t>
            </a:fld>
            <a:endParaRPr lang="en-US"/>
          </a:p>
        </p:txBody>
      </p:sp>
      <p:sp>
        <p:nvSpPr>
          <p:cNvPr id="402434" name="Rectangle 2"/>
          <p:cNvSpPr>
            <a:spLocks noGrp="1" noRot="1" noChangeAspect="1" noChangeArrowheads="1" noTextEdit="1"/>
          </p:cNvSpPr>
          <p:nvPr>
            <p:ph type="sldImg"/>
          </p:nvPr>
        </p:nvSpPr>
        <p:spPr>
          <a:xfrm>
            <a:off x="917575" y="744538"/>
            <a:ext cx="4962525" cy="3722687"/>
          </a:xfrm>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60BB5-1505-4262-98F8-D2A5B66720AD}" type="slidenum">
              <a:rPr lang="he-IL"/>
              <a:pPr/>
              <a:t>67</a:t>
            </a:fld>
            <a:endParaRPr lang="en-US"/>
          </a:p>
        </p:txBody>
      </p:sp>
      <p:sp>
        <p:nvSpPr>
          <p:cNvPr id="404482" name="Rectangle 2"/>
          <p:cNvSpPr>
            <a:spLocks noGrp="1" noRot="1" noChangeAspect="1" noChangeArrowheads="1" noTextEdit="1"/>
          </p:cNvSpPr>
          <p:nvPr>
            <p:ph type="sldImg"/>
          </p:nvPr>
        </p:nvSpPr>
        <p:spPr>
          <a:xfrm>
            <a:off x="917575" y="744538"/>
            <a:ext cx="4962525" cy="3722687"/>
          </a:xfrm>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31C52-6902-4A5F-920D-43117C16F502}" type="slidenum">
              <a:rPr lang="he-IL"/>
              <a:pPr/>
              <a:t>68</a:t>
            </a:fld>
            <a:endParaRPr lang="en-US"/>
          </a:p>
        </p:txBody>
      </p:sp>
      <p:sp>
        <p:nvSpPr>
          <p:cNvPr id="468994" name="Rectangle 2"/>
          <p:cNvSpPr>
            <a:spLocks noGrp="1" noRot="1" noChangeAspect="1" noChangeArrowheads="1" noTextEdit="1"/>
          </p:cNvSpPr>
          <p:nvPr>
            <p:ph type="sldImg"/>
          </p:nvPr>
        </p:nvSpPr>
        <p:spPr>
          <a:xfrm>
            <a:off x="917575" y="744538"/>
            <a:ext cx="4962525" cy="3722687"/>
          </a:xfrm>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9EDE2-CC72-4E64-8A80-511AB1DA234E}" type="slidenum">
              <a:rPr lang="he-IL"/>
              <a:pPr/>
              <a:t>69</a:t>
            </a:fld>
            <a:endParaRPr lang="en-US"/>
          </a:p>
        </p:txBody>
      </p:sp>
      <p:sp>
        <p:nvSpPr>
          <p:cNvPr id="406530" name="Rectangle 2"/>
          <p:cNvSpPr>
            <a:spLocks noGrp="1" noRot="1" noChangeAspect="1" noChangeArrowheads="1" noTextEdit="1"/>
          </p:cNvSpPr>
          <p:nvPr>
            <p:ph type="sldImg"/>
          </p:nvPr>
        </p:nvSpPr>
        <p:spPr>
          <a:xfrm>
            <a:off x="917575" y="744538"/>
            <a:ext cx="4962525" cy="3722687"/>
          </a:xfrm>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CD9FA-F8F6-4E9F-8566-1341212AE4A1}" type="slidenum">
              <a:rPr lang="he-IL"/>
              <a:pPr/>
              <a:t>70</a:t>
            </a:fld>
            <a:endParaRPr lang="en-US"/>
          </a:p>
        </p:txBody>
      </p:sp>
      <p:sp>
        <p:nvSpPr>
          <p:cNvPr id="471042" name="Rectangle 2"/>
          <p:cNvSpPr>
            <a:spLocks noGrp="1" noRot="1" noChangeAspect="1" noChangeArrowheads="1" noTextEdit="1"/>
          </p:cNvSpPr>
          <p:nvPr>
            <p:ph type="sldImg"/>
          </p:nvPr>
        </p:nvSpPr>
        <p:spPr>
          <a:xfrm>
            <a:off x="917575" y="744538"/>
            <a:ext cx="4962525" cy="3722687"/>
          </a:xfrm>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8D384-A075-47E0-9700-26CF7A3D4EBD}" type="slidenum">
              <a:rPr lang="he-IL"/>
              <a:pPr/>
              <a:t>71</a:t>
            </a:fld>
            <a:endParaRPr lang="en-US"/>
          </a:p>
        </p:txBody>
      </p:sp>
      <p:sp>
        <p:nvSpPr>
          <p:cNvPr id="410626" name="Rectangle 2"/>
          <p:cNvSpPr>
            <a:spLocks noGrp="1" noRot="1" noChangeAspect="1" noChangeArrowheads="1" noTextEdit="1"/>
          </p:cNvSpPr>
          <p:nvPr>
            <p:ph type="sldImg"/>
          </p:nvPr>
        </p:nvSpPr>
        <p:spPr>
          <a:xfrm>
            <a:off x="917575" y="744538"/>
            <a:ext cx="4962525" cy="3722687"/>
          </a:xfrm>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C4CDE-8BD4-4276-B603-450819BA22BD}" type="slidenum">
              <a:rPr lang="he-IL"/>
              <a:pPr/>
              <a:t>72</a:t>
            </a:fld>
            <a:endParaRPr lang="en-US"/>
          </a:p>
        </p:txBody>
      </p:sp>
      <p:sp>
        <p:nvSpPr>
          <p:cNvPr id="412674" name="Rectangle 2"/>
          <p:cNvSpPr>
            <a:spLocks noGrp="1" noRot="1" noChangeAspect="1" noChangeArrowheads="1" noTextEdit="1"/>
          </p:cNvSpPr>
          <p:nvPr>
            <p:ph type="sldImg"/>
          </p:nvPr>
        </p:nvSpPr>
        <p:spPr>
          <a:xfrm>
            <a:off x="917575" y="744538"/>
            <a:ext cx="4962525" cy="3722687"/>
          </a:xfrm>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6E270-6938-475A-A0E1-6D2FA1F3D377}" type="slidenum">
              <a:rPr lang="he-IL"/>
              <a:pPr/>
              <a:t>73</a:t>
            </a:fld>
            <a:endParaRPr lang="en-US"/>
          </a:p>
        </p:txBody>
      </p:sp>
      <p:sp>
        <p:nvSpPr>
          <p:cNvPr id="414722" name="Rectangle 2"/>
          <p:cNvSpPr>
            <a:spLocks noGrp="1" noRot="1" noChangeAspect="1" noChangeArrowheads="1" noTextEdit="1"/>
          </p:cNvSpPr>
          <p:nvPr>
            <p:ph type="sldImg"/>
          </p:nvPr>
        </p:nvSpPr>
        <p:spPr>
          <a:xfrm>
            <a:off x="917575" y="744538"/>
            <a:ext cx="4962525" cy="3722687"/>
          </a:xfrm>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E151E-2E58-4F1B-AC1E-9AAC82D58962}" type="slidenum">
              <a:rPr lang="he-IL"/>
              <a:pPr/>
              <a:t>10</a:t>
            </a:fld>
            <a:endParaRPr lang="en-US"/>
          </a:p>
        </p:txBody>
      </p:sp>
      <p:sp>
        <p:nvSpPr>
          <p:cNvPr id="312322" name="Rectangle 2"/>
          <p:cNvSpPr>
            <a:spLocks noGrp="1" noRot="1" noChangeAspect="1" noChangeArrowheads="1" noTextEdit="1"/>
          </p:cNvSpPr>
          <p:nvPr>
            <p:ph type="sldImg"/>
          </p:nvPr>
        </p:nvSpPr>
        <p:spPr>
          <a:xfrm>
            <a:off x="917575" y="744538"/>
            <a:ext cx="4962525" cy="3722687"/>
          </a:xfrm>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E35C5-EA37-45A4-AF32-891834D2194C}" type="slidenum">
              <a:rPr lang="he-IL"/>
              <a:pPr/>
              <a:t>74</a:t>
            </a:fld>
            <a:endParaRPr lang="en-US"/>
          </a:p>
        </p:txBody>
      </p:sp>
      <p:sp>
        <p:nvSpPr>
          <p:cNvPr id="416770" name="Rectangle 2"/>
          <p:cNvSpPr>
            <a:spLocks noGrp="1" noRot="1" noChangeAspect="1" noChangeArrowheads="1" noTextEdit="1"/>
          </p:cNvSpPr>
          <p:nvPr>
            <p:ph type="sldImg"/>
          </p:nvPr>
        </p:nvSpPr>
        <p:spPr>
          <a:xfrm>
            <a:off x="917575" y="744538"/>
            <a:ext cx="4962525" cy="3722687"/>
          </a:xfrm>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7140C-2D70-46FE-B5C9-7ADC4B055514}" type="slidenum">
              <a:rPr lang="he-IL"/>
              <a:pPr/>
              <a:t>75</a:t>
            </a:fld>
            <a:endParaRPr lang="en-US"/>
          </a:p>
        </p:txBody>
      </p:sp>
      <p:sp>
        <p:nvSpPr>
          <p:cNvPr id="418818" name="Rectangle 2"/>
          <p:cNvSpPr>
            <a:spLocks noGrp="1" noRot="1" noChangeAspect="1" noChangeArrowheads="1" noTextEdit="1"/>
          </p:cNvSpPr>
          <p:nvPr>
            <p:ph type="sldImg"/>
          </p:nvPr>
        </p:nvSpPr>
        <p:spPr>
          <a:xfrm>
            <a:off x="917575" y="744538"/>
            <a:ext cx="4962525" cy="3722687"/>
          </a:xfrm>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56DB5-B946-404B-9104-9DEBCF2C00CC}" type="slidenum">
              <a:rPr lang="he-IL"/>
              <a:pPr/>
              <a:t>76</a:t>
            </a:fld>
            <a:endParaRPr lang="en-US"/>
          </a:p>
        </p:txBody>
      </p:sp>
      <p:sp>
        <p:nvSpPr>
          <p:cNvPr id="473090" name="Rectangle 2"/>
          <p:cNvSpPr>
            <a:spLocks noGrp="1" noRot="1" noChangeAspect="1" noChangeArrowheads="1" noTextEdit="1"/>
          </p:cNvSpPr>
          <p:nvPr>
            <p:ph type="sldImg"/>
          </p:nvPr>
        </p:nvSpPr>
        <p:spPr>
          <a:xfrm>
            <a:off x="917575" y="744538"/>
            <a:ext cx="4962525" cy="3722687"/>
          </a:xfrm>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9CF93-D9F9-4CB8-8FEA-0E424B70C60A}" type="slidenum">
              <a:rPr lang="he-IL"/>
              <a:pPr/>
              <a:t>77</a:t>
            </a:fld>
            <a:endParaRPr lang="en-US"/>
          </a:p>
        </p:txBody>
      </p:sp>
      <p:sp>
        <p:nvSpPr>
          <p:cNvPr id="420866" name="Rectangle 2"/>
          <p:cNvSpPr>
            <a:spLocks noGrp="1" noRot="1" noChangeAspect="1" noChangeArrowheads="1" noTextEdit="1"/>
          </p:cNvSpPr>
          <p:nvPr>
            <p:ph type="sldImg"/>
          </p:nvPr>
        </p:nvSpPr>
        <p:spPr>
          <a:xfrm>
            <a:off x="917575" y="744538"/>
            <a:ext cx="4962525" cy="3722687"/>
          </a:xfrm>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AC3C8-5E6A-46D5-B808-3E14FE60EEAB}" type="slidenum">
              <a:rPr lang="he-IL"/>
              <a:pPr/>
              <a:t>78</a:t>
            </a:fld>
            <a:endParaRPr lang="en-US"/>
          </a:p>
        </p:txBody>
      </p:sp>
      <p:sp>
        <p:nvSpPr>
          <p:cNvPr id="475138" name="Rectangle 2"/>
          <p:cNvSpPr>
            <a:spLocks noGrp="1" noRot="1" noChangeAspect="1" noChangeArrowheads="1" noTextEdit="1"/>
          </p:cNvSpPr>
          <p:nvPr>
            <p:ph type="sldImg"/>
          </p:nvPr>
        </p:nvSpPr>
        <p:spPr>
          <a:xfrm>
            <a:off x="917575" y="744538"/>
            <a:ext cx="4962525" cy="3722687"/>
          </a:xfrm>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DC398-30C6-4199-AC6B-5794603BEACD}" type="slidenum">
              <a:rPr lang="he-IL"/>
              <a:pPr/>
              <a:t>79</a:t>
            </a:fld>
            <a:endParaRPr lang="en-US"/>
          </a:p>
        </p:txBody>
      </p:sp>
      <p:sp>
        <p:nvSpPr>
          <p:cNvPr id="422914" name="Rectangle 2"/>
          <p:cNvSpPr>
            <a:spLocks noGrp="1" noRot="1" noChangeAspect="1" noChangeArrowheads="1" noTextEdit="1"/>
          </p:cNvSpPr>
          <p:nvPr>
            <p:ph type="sldImg"/>
          </p:nvPr>
        </p:nvSpPr>
        <p:spPr>
          <a:xfrm>
            <a:off x="917575" y="744538"/>
            <a:ext cx="4962525" cy="3722687"/>
          </a:xfrm>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490E5-9FF2-41DD-95A3-FE0E534A8211}" type="slidenum">
              <a:rPr lang="he-IL"/>
              <a:pPr/>
              <a:t>80</a:t>
            </a:fld>
            <a:endParaRPr lang="en-US"/>
          </a:p>
        </p:txBody>
      </p:sp>
      <p:sp>
        <p:nvSpPr>
          <p:cNvPr id="477186" name="Rectangle 2"/>
          <p:cNvSpPr>
            <a:spLocks noGrp="1" noRot="1" noChangeAspect="1" noChangeArrowheads="1" noTextEdit="1"/>
          </p:cNvSpPr>
          <p:nvPr>
            <p:ph type="sldImg"/>
          </p:nvPr>
        </p:nvSpPr>
        <p:spPr>
          <a:xfrm>
            <a:off x="917575" y="744538"/>
            <a:ext cx="4962525" cy="3722687"/>
          </a:xfrm>
          <a:ln/>
        </p:spPr>
      </p:sp>
      <p:sp>
        <p:nvSpPr>
          <p:cNvPr id="4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A8397-816D-4D57-808D-08834053F9B5}" type="slidenum">
              <a:rPr lang="he-IL"/>
              <a:pPr/>
              <a:t>81</a:t>
            </a:fld>
            <a:endParaRPr lang="en-US"/>
          </a:p>
        </p:txBody>
      </p:sp>
      <p:sp>
        <p:nvSpPr>
          <p:cNvPr id="424962" name="Rectangle 2"/>
          <p:cNvSpPr>
            <a:spLocks noGrp="1" noRot="1" noChangeAspect="1" noChangeArrowheads="1" noTextEdit="1"/>
          </p:cNvSpPr>
          <p:nvPr>
            <p:ph type="sldImg"/>
          </p:nvPr>
        </p:nvSpPr>
        <p:spPr>
          <a:xfrm>
            <a:off x="917575" y="744538"/>
            <a:ext cx="4962525" cy="3722687"/>
          </a:xfrm>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D4717-AEE5-4740-B64F-589904F2F4B1}" type="slidenum">
              <a:rPr lang="he-IL"/>
              <a:pPr/>
              <a:t>82</a:t>
            </a:fld>
            <a:endParaRPr lang="en-US"/>
          </a:p>
        </p:txBody>
      </p:sp>
      <p:sp>
        <p:nvSpPr>
          <p:cNvPr id="427010" name="Rectangle 2"/>
          <p:cNvSpPr>
            <a:spLocks noGrp="1" noRot="1" noChangeAspect="1" noChangeArrowheads="1" noTextEdit="1"/>
          </p:cNvSpPr>
          <p:nvPr>
            <p:ph type="sldImg"/>
          </p:nvPr>
        </p:nvSpPr>
        <p:spPr>
          <a:xfrm>
            <a:off x="917575" y="744538"/>
            <a:ext cx="4962525" cy="3722687"/>
          </a:xfrm>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9DC4D-85A4-4ADF-A9D5-EC0116243E09}" type="slidenum">
              <a:rPr lang="he-IL"/>
              <a:pPr/>
              <a:t>83</a:t>
            </a:fld>
            <a:endParaRPr lang="en-US"/>
          </a:p>
        </p:txBody>
      </p:sp>
      <p:sp>
        <p:nvSpPr>
          <p:cNvPr id="429058" name="Rectangle 2"/>
          <p:cNvSpPr>
            <a:spLocks noGrp="1" noRot="1" noChangeAspect="1" noChangeArrowheads="1" noTextEdit="1"/>
          </p:cNvSpPr>
          <p:nvPr>
            <p:ph type="sldImg"/>
          </p:nvPr>
        </p:nvSpPr>
        <p:spPr>
          <a:xfrm>
            <a:off x="917575" y="744538"/>
            <a:ext cx="4962525" cy="3722687"/>
          </a:xfrm>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816E-DD6F-4B21-8B23-7B0EB7F9BC00}" type="slidenum">
              <a:rPr lang="he-IL"/>
              <a:pPr/>
              <a:t>11</a:t>
            </a:fld>
            <a:endParaRPr lang="en-US"/>
          </a:p>
        </p:txBody>
      </p:sp>
      <p:sp>
        <p:nvSpPr>
          <p:cNvPr id="362498" name="Rectangle 2"/>
          <p:cNvSpPr>
            <a:spLocks noGrp="1" noRot="1" noChangeAspect="1" noChangeArrowheads="1" noTextEdit="1"/>
          </p:cNvSpPr>
          <p:nvPr>
            <p:ph type="sldImg"/>
          </p:nvPr>
        </p:nvSpPr>
        <p:spPr>
          <a:xfrm>
            <a:off x="917575" y="744538"/>
            <a:ext cx="4962525" cy="3722687"/>
          </a:xfrm>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89F1E-5EB7-4BF6-9C16-AEAF06A50DB9}" type="slidenum">
              <a:rPr lang="he-IL"/>
              <a:pPr/>
              <a:t>84</a:t>
            </a:fld>
            <a:endParaRPr lang="en-US"/>
          </a:p>
        </p:txBody>
      </p:sp>
      <p:sp>
        <p:nvSpPr>
          <p:cNvPr id="431106" name="Rectangle 2"/>
          <p:cNvSpPr>
            <a:spLocks noGrp="1" noRot="1" noChangeAspect="1" noChangeArrowheads="1" noTextEdit="1"/>
          </p:cNvSpPr>
          <p:nvPr>
            <p:ph type="sldImg"/>
          </p:nvPr>
        </p:nvSpPr>
        <p:spPr>
          <a:xfrm>
            <a:off x="917575" y="744538"/>
            <a:ext cx="4962525" cy="3722687"/>
          </a:xfrm>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4FDC3-3CD9-4338-B065-E719F9DA7BA3}" type="slidenum">
              <a:rPr lang="he-IL"/>
              <a:pPr/>
              <a:t>85</a:t>
            </a:fld>
            <a:endParaRPr lang="en-US"/>
          </a:p>
        </p:txBody>
      </p:sp>
      <p:sp>
        <p:nvSpPr>
          <p:cNvPr id="441346" name="Rectangle 2"/>
          <p:cNvSpPr>
            <a:spLocks noGrp="1" noRot="1" noChangeAspect="1" noChangeArrowheads="1" noTextEdit="1"/>
          </p:cNvSpPr>
          <p:nvPr>
            <p:ph type="sldImg"/>
          </p:nvPr>
        </p:nvSpPr>
        <p:spPr>
          <a:xfrm>
            <a:off x="917575" y="744538"/>
            <a:ext cx="4962525" cy="3722687"/>
          </a:xfrm>
          <a:ln/>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FE27C-56AC-44D4-8198-3C281ED03BA5}" type="slidenum">
              <a:rPr lang="he-IL"/>
              <a:pPr/>
              <a:t>86</a:t>
            </a:fld>
            <a:endParaRPr lang="en-US"/>
          </a:p>
        </p:txBody>
      </p:sp>
      <p:sp>
        <p:nvSpPr>
          <p:cNvPr id="433154" name="Rectangle 2"/>
          <p:cNvSpPr>
            <a:spLocks noGrp="1" noRot="1" noChangeAspect="1" noChangeArrowheads="1" noTextEdit="1"/>
          </p:cNvSpPr>
          <p:nvPr>
            <p:ph type="sldImg"/>
          </p:nvPr>
        </p:nvSpPr>
        <p:spPr>
          <a:xfrm>
            <a:off x="917575" y="744538"/>
            <a:ext cx="4962525" cy="3722687"/>
          </a:xfrm>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98997-EF38-4DC2-9E3D-F0F81AD015EF}" type="slidenum">
              <a:rPr lang="he-IL"/>
              <a:pPr/>
              <a:t>87</a:t>
            </a:fld>
            <a:endParaRPr lang="en-US"/>
          </a:p>
        </p:txBody>
      </p:sp>
      <p:sp>
        <p:nvSpPr>
          <p:cNvPr id="443394" name="Rectangle 2"/>
          <p:cNvSpPr>
            <a:spLocks noGrp="1" noRot="1" noChangeAspect="1" noChangeArrowheads="1" noTextEdit="1"/>
          </p:cNvSpPr>
          <p:nvPr>
            <p:ph type="sldImg"/>
          </p:nvPr>
        </p:nvSpPr>
        <p:spPr>
          <a:xfrm>
            <a:off x="917575" y="744538"/>
            <a:ext cx="4962525" cy="3722687"/>
          </a:xfrm>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81F93-CAB0-4A56-9714-B5B818EC25DC}" type="slidenum">
              <a:rPr lang="he-IL"/>
              <a:pPr/>
              <a:t>88</a:t>
            </a:fld>
            <a:endParaRPr lang="en-US"/>
          </a:p>
        </p:txBody>
      </p:sp>
      <p:sp>
        <p:nvSpPr>
          <p:cNvPr id="435202" name="Rectangle 2"/>
          <p:cNvSpPr>
            <a:spLocks noGrp="1" noRot="1" noChangeAspect="1" noChangeArrowheads="1" noTextEdit="1"/>
          </p:cNvSpPr>
          <p:nvPr>
            <p:ph type="sldImg"/>
          </p:nvPr>
        </p:nvSpPr>
        <p:spPr>
          <a:xfrm>
            <a:off x="917575" y="744538"/>
            <a:ext cx="4962525" cy="3722687"/>
          </a:xfrm>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419E1-859B-4D91-B7E0-3B81CDA94E5C}" type="slidenum">
              <a:rPr lang="he-IL"/>
              <a:pPr/>
              <a:t>89</a:t>
            </a:fld>
            <a:endParaRPr lang="en-US"/>
          </a:p>
        </p:txBody>
      </p:sp>
      <p:sp>
        <p:nvSpPr>
          <p:cNvPr id="437250" name="Rectangle 2"/>
          <p:cNvSpPr>
            <a:spLocks noGrp="1" noRot="1" noChangeAspect="1" noChangeArrowheads="1" noTextEdit="1"/>
          </p:cNvSpPr>
          <p:nvPr>
            <p:ph type="sldImg"/>
          </p:nvPr>
        </p:nvSpPr>
        <p:spPr>
          <a:xfrm>
            <a:off x="917575" y="744538"/>
            <a:ext cx="4962525" cy="3722687"/>
          </a:xfrm>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BB206-B7D7-4A15-951F-6C3790F8148F}" type="slidenum">
              <a:rPr lang="he-IL"/>
              <a:pPr/>
              <a:t>90</a:t>
            </a:fld>
            <a:endParaRPr lang="en-US"/>
          </a:p>
        </p:txBody>
      </p:sp>
      <p:sp>
        <p:nvSpPr>
          <p:cNvPr id="439298" name="Rectangle 2"/>
          <p:cNvSpPr>
            <a:spLocks noGrp="1" noRot="1" noChangeAspect="1" noChangeArrowheads="1" noTextEdit="1"/>
          </p:cNvSpPr>
          <p:nvPr>
            <p:ph type="sldImg"/>
          </p:nvPr>
        </p:nvSpPr>
        <p:spPr>
          <a:xfrm>
            <a:off x="917575" y="744538"/>
            <a:ext cx="4962525" cy="3722687"/>
          </a:xfrm>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E26CE338-B8CE-461E-93E3-26F3B594E8AB}" type="slidenum">
              <a:rPr lang="ar-SA" sz="1200"/>
              <a:pPr algn="r"/>
              <a:t>91</a:t>
            </a:fld>
            <a:endParaRPr lang="en-US" sz="1200"/>
          </a:p>
        </p:txBody>
      </p:sp>
      <p:sp>
        <p:nvSpPr>
          <p:cNvPr id="604162" name="Rectangle 2"/>
          <p:cNvSpPr>
            <a:spLocks noGrp="1" noRot="1" noChangeAspect="1" noChangeArrowheads="1" noTextEdit="1"/>
          </p:cNvSpPr>
          <p:nvPr>
            <p:ph type="sldImg"/>
          </p:nvPr>
        </p:nvSpPr>
        <p:spPr>
          <a:xfrm>
            <a:off x="917575" y="744538"/>
            <a:ext cx="4962525" cy="3722687"/>
          </a:xfrm>
          <a:ln/>
        </p:spPr>
      </p:sp>
      <p:sp>
        <p:nvSpPr>
          <p:cNvPr id="6041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F4FE4-87A7-47D2-967C-4AF63CF1CFE9}" type="slidenum">
              <a:rPr lang="he-IL"/>
              <a:pPr/>
              <a:t>12</a:t>
            </a:fld>
            <a:endParaRPr lang="en-US"/>
          </a:p>
        </p:txBody>
      </p:sp>
      <p:sp>
        <p:nvSpPr>
          <p:cNvPr id="364546" name="Rectangle 2"/>
          <p:cNvSpPr>
            <a:spLocks noGrp="1" noRot="1" noChangeAspect="1" noChangeArrowheads="1" noTextEdit="1"/>
          </p:cNvSpPr>
          <p:nvPr>
            <p:ph type="sldImg"/>
          </p:nvPr>
        </p:nvSpPr>
        <p:spPr>
          <a:xfrm>
            <a:off x="917575" y="744538"/>
            <a:ext cx="4962525" cy="3722687"/>
          </a:xfrm>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A138A-DF43-48F1-B4ED-92435388735D}"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E13924-9A39-4FBC-B19B-C7A62D7AF8DC}"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8F7586-041F-4E27-816C-892090E31751}"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solidFill>
                  <a:srgbClr val="FFFFFF"/>
                </a:solidFill>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solidFill>
                  <a:srgbClr val="FFFFFF"/>
                </a:solidFill>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p:spPr>
          <p:txBody>
            <a:bodyPr/>
            <a:lstStyle/>
            <a:p>
              <a:pPr eaLnBrk="0" hangingPunct="0">
                <a:defRPr/>
              </a:pPr>
              <a:endParaRPr lang="en-US">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p:spPr>
          <p:txBody>
            <a:bodyPr/>
            <a:lstStyle/>
            <a:p>
              <a:pPr eaLnBrk="0" hangingPunct="0">
                <a:defRPr/>
              </a:pPr>
              <a:endParaRPr lang="en-US">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solidFill>
                    <a:srgbClr val="FFFFFF"/>
                  </a:solidFill>
                </a:endParaRPr>
              </a:p>
            </p:txBody>
          </p:sp>
        </p:grpSp>
      </p:grpSp>
      <p:sp>
        <p:nvSpPr>
          <p:cNvPr id="26628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26628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AF9C562C-2218-4C3F-85FA-436DF3D580F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563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solidFill>
                  <a:srgbClr val="FFFFFF"/>
                </a:solidFill>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solidFill>
                  <a:srgbClr val="FFFFFF"/>
                </a:solidFill>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p:spPr>
          <p:txBody>
            <a:bodyPr/>
            <a:lstStyle/>
            <a:p>
              <a:pPr eaLnBrk="0" hangingPunct="0">
                <a:defRPr/>
              </a:pPr>
              <a:endParaRPr lang="en-US">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p:spPr>
          <p:txBody>
            <a:bodyPr/>
            <a:lstStyle/>
            <a:p>
              <a:pPr eaLnBrk="0" hangingPunct="0">
                <a:defRPr/>
              </a:pPr>
              <a:endParaRPr lang="en-US">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solidFill>
                    <a:srgbClr val="FFFFFF"/>
                  </a:solidFill>
                </a:endParaRPr>
              </a:p>
            </p:txBody>
          </p:sp>
        </p:grpSp>
      </p:grpSp>
      <p:sp>
        <p:nvSpPr>
          <p:cNvPr id="26628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26628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AF9C562C-2218-4C3F-85FA-436DF3D580F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718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99C91524-D3E4-45AD-8E87-4807C06F9A3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4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372B377A-00CA-4E9D-BC9D-87DC0741C9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933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defRPr/>
            </a:pPr>
            <a:fld id="{39FD0EFF-7642-4CB2-BCB8-737059D1DC6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77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F9D1069C-D434-4BDC-B00D-261EDF48415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4179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defRPr/>
            </a:pPr>
            <a:fld id="{E1FA86B0-7757-4568-A762-E98991BF03C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923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420FEBBA-2E0D-40B3-95B7-4AC9B5BBA6E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414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EA27A-DB0B-45AF-B2C4-1C2F3EB5892C}" type="slidenum">
              <a:rPr lang="he-IL"/>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D2E9B010-C875-40FF-BF9C-2E215680DC0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41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8B5B3D7A-1EFE-4CA0-8EE5-1A89C1F0F73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195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4E971D69-4DEB-4488-B40D-C80C2739AF8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0215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547E1660-2DFC-4A1F-9324-25FC36E322C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625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lvl1pPr>
              <a:defRPr/>
            </a:lvl1pPr>
          </a:lstStyle>
          <a:p>
            <a:pPr>
              <a:defRPr/>
            </a:pPr>
            <a:fld id="{429EC6E5-B1EE-4D09-AD27-5D3C476E604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7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A0BC33DF-4ABB-4962-9897-D9152BC7C44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9411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F6925E75-1B03-4EAA-B2E7-8A832D6CE2F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493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AD723BB-0CE6-4C56-A4D1-DC787F6D2CEB}"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B58A325-C1E0-459F-B551-41F0B1B84400}"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7BED6A3-16CF-47C3-BC95-2FB074CA6BAB}"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AD2CBEE-472E-46CE-BFED-DEF916B88576}"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739EDB-F29A-49D0-9342-277FA116BA51}"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E50302C-D7E1-4CBA-9669-B2FF8BE22024}"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6985BA-EBF5-4ED0-BDC2-FDFEC87965B5}"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652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p>
          </p:txBody>
        </p:sp>
        <p:sp>
          <p:nvSpPr>
            <p:cNvPr id="2652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2652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p>
          </p:txBody>
        </p:sp>
        <p:sp>
          <p:nvSpPr>
            <p:cNvPr id="26522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2652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p>
          </p:txBody>
        </p:sp>
        <p:sp>
          <p:nvSpPr>
            <p:cNvPr id="26522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p:spPr>
          <p:txBody>
            <a:bodyPr/>
            <a:lstStyle/>
            <a:p>
              <a:pPr eaLnBrk="0" hangingPunct="0">
                <a:defRPr/>
              </a:pPr>
              <a:endParaRPr lang="en-US"/>
            </a:p>
          </p:txBody>
        </p:sp>
        <p:sp>
          <p:nvSpPr>
            <p:cNvPr id="26522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p:spPr>
          <p:txBody>
            <a:bodyPr/>
            <a:lstStyle/>
            <a:p>
              <a:pPr eaLnBrk="0" hangingPunct="0">
                <a:defRPr/>
              </a:pPr>
              <a:endParaRPr lang="en-US"/>
            </a:p>
          </p:txBody>
        </p:sp>
        <p:sp>
          <p:nvSpPr>
            <p:cNvPr id="2652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26522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p:spPr>
          <p:txBody>
            <a:bodyPr/>
            <a:lstStyle/>
            <a:p>
              <a:pPr eaLnBrk="0" hangingPunct="0">
                <a:defRPr/>
              </a:pPr>
              <a:endParaRPr lang="en-US"/>
            </a:p>
          </p:txBody>
        </p:sp>
        <p:sp>
          <p:nvSpPr>
            <p:cNvPr id="2652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p>
          </p:txBody>
        </p:sp>
        <p:sp>
          <p:nvSpPr>
            <p:cNvPr id="26522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p:spPr>
          <p:txBody>
            <a:bodyPr/>
            <a:lstStyle/>
            <a:p>
              <a:pPr eaLnBrk="0" hangingPunct="0">
                <a:defRPr/>
              </a:pPr>
              <a:endParaRPr lang="en-US"/>
            </a:p>
          </p:txBody>
        </p:sp>
        <p:sp>
          <p:nvSpPr>
            <p:cNvPr id="2652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p>
          </p:txBody>
        </p:sp>
        <p:sp>
          <p:nvSpPr>
            <p:cNvPr id="26523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2652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p>
          </p:txBody>
        </p:sp>
        <p:sp>
          <p:nvSpPr>
            <p:cNvPr id="2652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p>
          </p:txBody>
        </p:sp>
        <p:sp>
          <p:nvSpPr>
            <p:cNvPr id="2652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p>
          </p:txBody>
        </p:sp>
        <p:sp>
          <p:nvSpPr>
            <p:cNvPr id="26523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p:spPr>
          <p:txBody>
            <a:bodyPr/>
            <a:lstStyle/>
            <a:p>
              <a:pPr eaLnBrk="0" hangingPunct="0">
                <a:defRPr/>
              </a:pPr>
              <a:endParaRPr lang="en-US"/>
            </a:p>
          </p:txBody>
        </p:sp>
        <p:sp>
          <p:nvSpPr>
            <p:cNvPr id="2652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p>
          </p:txBody>
        </p:sp>
        <p:sp>
          <p:nvSpPr>
            <p:cNvPr id="26523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p:spPr>
          <p:txBody>
            <a:bodyPr/>
            <a:lstStyle/>
            <a:p>
              <a:pPr eaLnBrk="0" hangingPunct="0">
                <a:defRPr/>
              </a:pPr>
              <a:endParaRPr lang="en-US"/>
            </a:p>
          </p:txBody>
        </p:sp>
        <p:sp>
          <p:nvSpPr>
            <p:cNvPr id="2652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p>
          </p:txBody>
        </p:sp>
        <p:sp>
          <p:nvSpPr>
            <p:cNvPr id="2652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p>
          </p:txBody>
        </p:sp>
        <p:sp>
          <p:nvSpPr>
            <p:cNvPr id="2652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p>
          </p:txBody>
        </p:sp>
        <p:sp>
          <p:nvSpPr>
            <p:cNvPr id="26524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p:spPr>
          <p:txBody>
            <a:bodyPr/>
            <a:lstStyle/>
            <a:p>
              <a:pPr eaLnBrk="0" hangingPunct="0">
                <a:defRPr/>
              </a:pPr>
              <a:endParaRPr lang="en-US"/>
            </a:p>
          </p:txBody>
        </p:sp>
        <p:sp>
          <p:nvSpPr>
            <p:cNvPr id="2652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p>
          </p:txBody>
        </p:sp>
        <p:sp>
          <p:nvSpPr>
            <p:cNvPr id="2652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p>
          </p:txBody>
        </p:sp>
        <p:sp>
          <p:nvSpPr>
            <p:cNvPr id="26524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p:spPr>
          <p:txBody>
            <a:bodyPr/>
            <a:lstStyle/>
            <a:p>
              <a:pPr eaLnBrk="0" hangingPunct="0">
                <a:defRPr/>
              </a:pPr>
              <a:endParaRPr lang="en-US"/>
            </a:p>
          </p:txBody>
        </p:sp>
        <p:sp>
          <p:nvSpPr>
            <p:cNvPr id="2652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p>
          </p:txBody>
        </p:sp>
        <p:sp>
          <p:nvSpPr>
            <p:cNvPr id="26524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p:spPr>
          <p:txBody>
            <a:bodyPr/>
            <a:lstStyle/>
            <a:p>
              <a:pPr eaLnBrk="0" hangingPunct="0">
                <a:defRPr/>
              </a:pPr>
              <a:endParaRPr lang="en-US"/>
            </a:p>
          </p:txBody>
        </p:sp>
        <p:sp>
          <p:nvSpPr>
            <p:cNvPr id="2652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2652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p>
          </p:txBody>
        </p:sp>
        <p:sp>
          <p:nvSpPr>
            <p:cNvPr id="2652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p>
          </p:txBody>
        </p:sp>
        <p:sp>
          <p:nvSpPr>
            <p:cNvPr id="2652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2652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p>
          </p:txBody>
        </p:sp>
        <p:sp>
          <p:nvSpPr>
            <p:cNvPr id="2652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p>
          </p:txBody>
        </p:sp>
        <p:sp>
          <p:nvSpPr>
            <p:cNvPr id="2652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p>
          </p:txBody>
        </p:sp>
        <p:sp>
          <p:nvSpPr>
            <p:cNvPr id="2652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2652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2652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p>
            </p:txBody>
          </p:sp>
        </p:grpSp>
      </p:grpSp>
      <p:sp>
        <p:nvSpPr>
          <p:cNvPr id="265258" name="Rectangle 42"/>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525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60" name="Rectangle 4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65261" name="Rectangle 4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65262" name="Rectangle 4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cs typeface="Arial" charset="0"/>
              </a:defRPr>
            </a:lvl1pPr>
          </a:lstStyle>
          <a:p>
            <a:pPr>
              <a:defRPr/>
            </a:pPr>
            <a:fld id="{6C8D496D-D9DA-4219-9711-C5F5B47D70BA}" type="slidenum">
              <a:rPr lang="he-IL"/>
              <a:pPr>
                <a:defRPr/>
              </a:pPr>
              <a:t>‹#›</a:t>
            </a:fld>
            <a:endParaRPr lang="en-US">
              <a:cs typeface="+mn-cs"/>
            </a:endParaRP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6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652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2652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solidFill>
                  <a:srgbClr val="FFFFFF"/>
                </a:solidFill>
              </a:endParaRPr>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solidFill>
                  <a:srgbClr val="FFFFFF"/>
                </a:solidFill>
              </a:endParaRPr>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2652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p:spPr>
          <p:txBody>
            <a:bodyPr/>
            <a:lstStyle/>
            <a:p>
              <a:pPr eaLnBrk="0" hangingPunct="0">
                <a:defRPr/>
              </a:pPr>
              <a:endParaRPr lang="en-US">
                <a:solidFill>
                  <a:srgbClr val="FFFFFF"/>
                </a:solidFill>
              </a:endParaRPr>
            </a:p>
          </p:txBody>
        </p:sp>
        <p:sp>
          <p:nvSpPr>
            <p:cNvPr id="2652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solidFill>
                  <a:srgbClr val="FFFFFF"/>
                </a:solidFill>
              </a:endParaRPr>
            </a:p>
          </p:txBody>
        </p:sp>
        <p:sp>
          <p:nvSpPr>
            <p:cNvPr id="2652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652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652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652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p:spPr>
          <p:txBody>
            <a:bodyPr/>
            <a:lstStyle/>
            <a:p>
              <a:pPr eaLnBrk="0" hangingPunct="0">
                <a:defRPr/>
              </a:pPr>
              <a:endParaRPr lang="en-US">
                <a:solidFill>
                  <a:srgbClr val="FFFFFF"/>
                </a:solidFill>
              </a:endParaRPr>
            </a:p>
          </p:txBody>
        </p:sp>
        <p:sp>
          <p:nvSpPr>
            <p:cNvPr id="2652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652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grpSp>
          <p:nvGrpSpPr>
            <p:cNvPr id="1068" name="Group 39"/>
            <p:cNvGrpSpPr>
              <a:grpSpLocks/>
            </p:cNvGrpSpPr>
            <p:nvPr userDrawn="1"/>
          </p:nvGrpSpPr>
          <p:grpSpPr bwMode="auto">
            <a:xfrm>
              <a:off x="0" y="1632"/>
              <a:ext cx="5758" cy="1858"/>
              <a:chOff x="0" y="1632"/>
              <a:chExt cx="5758" cy="1858"/>
            </a:xfrm>
          </p:grpSpPr>
          <p:sp>
            <p:nvSpPr>
              <p:cNvPr id="2652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solidFill>
                    <a:srgbClr val="FFFFFF"/>
                  </a:solidFill>
                </a:endParaRPr>
              </a:p>
            </p:txBody>
          </p:sp>
        </p:grpSp>
      </p:grpSp>
      <p:sp>
        <p:nvSpPr>
          <p:cNvPr id="265258" name="Rectangle 42"/>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525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60" name="Rectangle 4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65261" name="Rectangle 4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65262" name="Rectangle 4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cs typeface="Arial" charset="0"/>
              </a:defRPr>
            </a:lvl1pPr>
          </a:lstStyle>
          <a:p>
            <a:pPr>
              <a:defRPr/>
            </a:pPr>
            <a:fld id="{74F047BB-AF73-477A-8659-688E8B052B1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7616351"/>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ambergriscaye.com/pages/photos/art/tarantula.jp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7.xml"/><Relationship Id="rId1" Type="http://schemas.openxmlformats.org/officeDocument/2006/relationships/slideLayout" Target="../slideLayouts/slideLayout14.xml"/><Relationship Id="rId6" Type="http://schemas.openxmlformats.org/officeDocument/2006/relationships/hyperlink" Target="mailto:mario@idc.ac.il" TargetMode="External"/><Relationship Id="rId5" Type="http://schemas.openxmlformats.org/officeDocument/2006/relationships/hyperlink" Target="mailto:prshaver@ucdavis.edu"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043"/>
          <p:cNvSpPr>
            <a:spLocks noChangeShapeType="1"/>
          </p:cNvSpPr>
          <p:nvPr/>
        </p:nvSpPr>
        <p:spPr bwMode="auto">
          <a:xfrm>
            <a:off x="8297863" y="5734050"/>
            <a:ext cx="846137" cy="0"/>
          </a:xfrm>
          <a:prstGeom prst="line">
            <a:avLst/>
          </a:prstGeom>
          <a:noFill/>
          <a:ln w="9525">
            <a:solidFill>
              <a:srgbClr val="FF0000"/>
            </a:solidFill>
            <a:round/>
            <a:headEnd/>
            <a:tailEnd/>
          </a:ln>
        </p:spPr>
        <p:txBody>
          <a:bodyPr/>
          <a:lstStyle/>
          <a:p>
            <a:endParaRPr lang="en-US">
              <a:solidFill>
                <a:srgbClr val="FFFFFF"/>
              </a:solidFill>
            </a:endParaRPr>
          </a:p>
        </p:txBody>
      </p:sp>
      <p:sp>
        <p:nvSpPr>
          <p:cNvPr id="34818" name="Line 1044"/>
          <p:cNvSpPr>
            <a:spLocks noChangeShapeType="1"/>
          </p:cNvSpPr>
          <p:nvPr/>
        </p:nvSpPr>
        <p:spPr bwMode="auto">
          <a:xfrm>
            <a:off x="7606806" y="4305359"/>
            <a:ext cx="1537193" cy="800041"/>
          </a:xfrm>
          <a:prstGeom prst="line">
            <a:avLst/>
          </a:prstGeom>
          <a:noFill/>
          <a:ln w="9525">
            <a:solidFill>
              <a:srgbClr val="FF0000"/>
            </a:solidFill>
            <a:round/>
            <a:headEnd/>
            <a:tailEnd/>
          </a:ln>
        </p:spPr>
        <p:txBody>
          <a:bodyPr/>
          <a:lstStyle/>
          <a:p>
            <a:endParaRPr lang="en-US">
              <a:solidFill>
                <a:srgbClr val="FFFFFF"/>
              </a:solidFill>
            </a:endParaRPr>
          </a:p>
        </p:txBody>
      </p:sp>
      <p:sp>
        <p:nvSpPr>
          <p:cNvPr id="34819" name="Line 1045"/>
          <p:cNvSpPr>
            <a:spLocks noChangeShapeType="1"/>
          </p:cNvSpPr>
          <p:nvPr/>
        </p:nvSpPr>
        <p:spPr bwMode="auto">
          <a:xfrm>
            <a:off x="8053388" y="2890838"/>
            <a:ext cx="1090612" cy="1147762"/>
          </a:xfrm>
          <a:prstGeom prst="line">
            <a:avLst/>
          </a:prstGeom>
          <a:noFill/>
          <a:ln w="9525">
            <a:solidFill>
              <a:srgbClr val="FF0000"/>
            </a:solidFill>
            <a:round/>
            <a:headEnd/>
            <a:tailEnd/>
          </a:ln>
        </p:spPr>
        <p:txBody>
          <a:bodyPr/>
          <a:lstStyle/>
          <a:p>
            <a:endParaRPr lang="en-US">
              <a:solidFill>
                <a:srgbClr val="FFFFFF"/>
              </a:solidFill>
            </a:endParaRPr>
          </a:p>
        </p:txBody>
      </p:sp>
      <p:sp>
        <p:nvSpPr>
          <p:cNvPr id="34820" name="Line 1046"/>
          <p:cNvSpPr>
            <a:spLocks noChangeShapeType="1"/>
          </p:cNvSpPr>
          <p:nvPr/>
        </p:nvSpPr>
        <p:spPr bwMode="auto">
          <a:xfrm flipH="1" flipV="1">
            <a:off x="0" y="5734050"/>
            <a:ext cx="808038" cy="0"/>
          </a:xfrm>
          <a:prstGeom prst="line">
            <a:avLst/>
          </a:prstGeom>
          <a:noFill/>
          <a:ln w="9525">
            <a:solidFill>
              <a:srgbClr val="FF0000"/>
            </a:solidFill>
            <a:round/>
            <a:headEnd/>
            <a:tailEnd/>
          </a:ln>
        </p:spPr>
        <p:txBody>
          <a:bodyPr/>
          <a:lstStyle/>
          <a:p>
            <a:endParaRPr lang="en-US">
              <a:solidFill>
                <a:srgbClr val="FFFFFF"/>
              </a:solidFill>
            </a:endParaRPr>
          </a:p>
        </p:txBody>
      </p:sp>
      <p:sp>
        <p:nvSpPr>
          <p:cNvPr id="34821" name="Line 1047"/>
          <p:cNvSpPr>
            <a:spLocks noChangeShapeType="1"/>
          </p:cNvSpPr>
          <p:nvPr/>
        </p:nvSpPr>
        <p:spPr bwMode="auto">
          <a:xfrm>
            <a:off x="38100" y="509588"/>
            <a:ext cx="1730375" cy="882650"/>
          </a:xfrm>
          <a:prstGeom prst="line">
            <a:avLst/>
          </a:prstGeom>
          <a:noFill/>
          <a:ln w="9525">
            <a:solidFill>
              <a:srgbClr val="FF0000"/>
            </a:solidFill>
            <a:round/>
            <a:headEnd/>
            <a:tailEnd/>
          </a:ln>
        </p:spPr>
        <p:txBody>
          <a:bodyPr/>
          <a:lstStyle/>
          <a:p>
            <a:endParaRPr lang="en-US">
              <a:solidFill>
                <a:srgbClr val="FFFFFF"/>
              </a:solidFill>
            </a:endParaRPr>
          </a:p>
        </p:txBody>
      </p:sp>
      <p:sp>
        <p:nvSpPr>
          <p:cNvPr id="34822" name="Line 1048"/>
          <p:cNvSpPr>
            <a:spLocks noChangeShapeType="1"/>
          </p:cNvSpPr>
          <p:nvPr/>
        </p:nvSpPr>
        <p:spPr bwMode="auto">
          <a:xfrm flipH="1" flipV="1">
            <a:off x="5224463" y="0"/>
            <a:ext cx="1498600" cy="1431925"/>
          </a:xfrm>
          <a:prstGeom prst="line">
            <a:avLst/>
          </a:prstGeom>
          <a:noFill/>
          <a:ln w="9525">
            <a:solidFill>
              <a:srgbClr val="FF0000"/>
            </a:solidFill>
            <a:round/>
            <a:headEnd/>
            <a:tailEnd/>
          </a:ln>
        </p:spPr>
        <p:txBody>
          <a:bodyPr/>
          <a:lstStyle/>
          <a:p>
            <a:endParaRPr lang="en-US">
              <a:solidFill>
                <a:srgbClr val="FFFFFF"/>
              </a:solidFill>
            </a:endParaRPr>
          </a:p>
        </p:txBody>
      </p:sp>
      <p:sp>
        <p:nvSpPr>
          <p:cNvPr id="34823" name="Line 1049"/>
          <p:cNvSpPr>
            <a:spLocks noChangeShapeType="1"/>
          </p:cNvSpPr>
          <p:nvPr/>
        </p:nvSpPr>
        <p:spPr bwMode="auto">
          <a:xfrm>
            <a:off x="0" y="3124200"/>
            <a:ext cx="2152485" cy="781050"/>
          </a:xfrm>
          <a:prstGeom prst="line">
            <a:avLst/>
          </a:prstGeom>
          <a:noFill/>
          <a:ln w="9525">
            <a:solidFill>
              <a:srgbClr val="FF0000"/>
            </a:solidFill>
            <a:round/>
            <a:headEnd/>
            <a:tailEnd/>
          </a:ln>
        </p:spPr>
        <p:txBody>
          <a:bodyPr/>
          <a:lstStyle/>
          <a:p>
            <a:endParaRPr lang="en-US">
              <a:solidFill>
                <a:srgbClr val="FFFFFF"/>
              </a:solidFill>
            </a:endParaRPr>
          </a:p>
        </p:txBody>
      </p:sp>
      <p:sp>
        <p:nvSpPr>
          <p:cNvPr id="89114" name="Text Box 1050"/>
          <p:cNvSpPr txBox="1">
            <a:spLocks noChangeArrowheads="1"/>
          </p:cNvSpPr>
          <p:nvPr/>
        </p:nvSpPr>
        <p:spPr bwMode="auto">
          <a:xfrm>
            <a:off x="1806840" y="3905250"/>
            <a:ext cx="5799967" cy="800219"/>
          </a:xfrm>
          <a:prstGeom prst="rect">
            <a:avLst/>
          </a:prstGeom>
          <a:noFill/>
          <a:ln w="9525">
            <a:noFill/>
            <a:miter lim="800000"/>
            <a:headEnd/>
            <a:tailEnd/>
          </a:ln>
          <a:effectLst/>
        </p:spPr>
        <p:txBody>
          <a:bodyPr wrap="square">
            <a:spAutoFit/>
          </a:bodyPr>
          <a:lstStyle/>
          <a:p>
            <a:pPr algn="ctr">
              <a:defRPr/>
            </a:pPr>
            <a:r>
              <a:rPr lang="en-US" sz="2600" dirty="0">
                <a:solidFill>
                  <a:srgbClr val="FFFFFF"/>
                </a:solidFill>
                <a:effectLst>
                  <a:outerShdw blurRad="38100" dist="38100" dir="2700000" algn="tl">
                    <a:srgbClr val="000000"/>
                  </a:outerShdw>
                </a:effectLst>
              </a:rPr>
              <a:t>Mario Mikulincer </a:t>
            </a:r>
            <a:r>
              <a:rPr lang="en-US" sz="2600" dirty="0" smtClean="0">
                <a:solidFill>
                  <a:srgbClr val="FFFFFF"/>
                </a:solidFill>
                <a:effectLst>
                  <a:outerShdw blurRad="38100" dist="38100" dir="2700000" algn="tl">
                    <a:srgbClr val="000000"/>
                  </a:outerShdw>
                </a:effectLst>
              </a:rPr>
              <a:t>and Phillip </a:t>
            </a:r>
            <a:r>
              <a:rPr lang="en-US" sz="2600" dirty="0">
                <a:solidFill>
                  <a:srgbClr val="FFFFFF"/>
                </a:solidFill>
                <a:effectLst>
                  <a:outerShdw blurRad="38100" dist="38100" dir="2700000" algn="tl">
                    <a:srgbClr val="000000"/>
                  </a:outerShdw>
                </a:effectLst>
              </a:rPr>
              <a:t>R. </a:t>
            </a:r>
            <a:r>
              <a:rPr lang="en-US" sz="2600" dirty="0" smtClean="0">
                <a:solidFill>
                  <a:srgbClr val="FFFFFF"/>
                </a:solidFill>
                <a:effectLst>
                  <a:outerShdw blurRad="38100" dist="38100" dir="2700000" algn="tl">
                    <a:srgbClr val="000000"/>
                  </a:outerShdw>
                </a:effectLst>
              </a:rPr>
              <a:t>Shaver</a:t>
            </a:r>
            <a:endParaRPr lang="en-US" sz="2600" dirty="0">
              <a:solidFill>
                <a:srgbClr val="FFFFFF"/>
              </a:solidFill>
              <a:effectLst>
                <a:outerShdw blurRad="38100" dist="38100" dir="2700000" algn="tl">
                  <a:srgbClr val="000000"/>
                </a:outerShdw>
              </a:effectLst>
            </a:endParaRPr>
          </a:p>
          <a:p>
            <a:pPr algn="ctr" eaLnBrk="0" hangingPunct="0">
              <a:lnSpc>
                <a:spcPts val="2400"/>
              </a:lnSpc>
              <a:defRPr/>
            </a:pPr>
            <a:endParaRPr lang="en-US" sz="2600" dirty="0">
              <a:solidFill>
                <a:srgbClr val="FFFFFF"/>
              </a:solidFill>
              <a:effectLst>
                <a:outerShdw blurRad="38100" dist="38100" dir="2700000" algn="tl">
                  <a:srgbClr val="000000"/>
                </a:outerShdw>
              </a:effectLst>
            </a:endParaRPr>
          </a:p>
        </p:txBody>
      </p:sp>
      <p:pic>
        <p:nvPicPr>
          <p:cNvPr id="34825" name="Picture 1052"/>
          <p:cNvPicPr>
            <a:picLocks noChangeAspect="1" noChangeArrowheads="1"/>
          </p:cNvPicPr>
          <p:nvPr/>
        </p:nvPicPr>
        <p:blipFill>
          <a:blip r:embed="rId3"/>
          <a:srcRect/>
          <a:stretch>
            <a:fillRect/>
          </a:stretch>
        </p:blipFill>
        <p:spPr bwMode="auto">
          <a:xfrm>
            <a:off x="1038225" y="4849813"/>
            <a:ext cx="1536700" cy="2008187"/>
          </a:xfrm>
          <a:prstGeom prst="rect">
            <a:avLst/>
          </a:prstGeom>
          <a:noFill/>
          <a:ln w="9525">
            <a:noFill/>
            <a:miter lim="800000"/>
            <a:headEnd/>
            <a:tailEnd/>
          </a:ln>
        </p:spPr>
      </p:pic>
      <p:sp>
        <p:nvSpPr>
          <p:cNvPr id="34826" name="Line 1058"/>
          <p:cNvSpPr>
            <a:spLocks noChangeShapeType="1"/>
          </p:cNvSpPr>
          <p:nvPr/>
        </p:nvSpPr>
        <p:spPr bwMode="auto">
          <a:xfrm>
            <a:off x="2728913" y="5734050"/>
            <a:ext cx="3724275" cy="0"/>
          </a:xfrm>
          <a:prstGeom prst="line">
            <a:avLst/>
          </a:prstGeom>
          <a:noFill/>
          <a:ln w="9525">
            <a:solidFill>
              <a:srgbClr val="FF0000"/>
            </a:solidFill>
            <a:round/>
            <a:headEnd/>
            <a:tailEnd/>
          </a:ln>
        </p:spPr>
        <p:txBody>
          <a:bodyPr/>
          <a:lstStyle/>
          <a:p>
            <a:endParaRPr lang="en-US">
              <a:solidFill>
                <a:srgbClr val="FFFFFF"/>
              </a:solidFill>
            </a:endParaRPr>
          </a:p>
        </p:txBody>
      </p:sp>
      <p:grpSp>
        <p:nvGrpSpPr>
          <p:cNvPr id="34827" name="Group 1055"/>
          <p:cNvGrpSpPr>
            <a:grpSpLocks/>
          </p:cNvGrpSpPr>
          <p:nvPr/>
        </p:nvGrpSpPr>
        <p:grpSpPr bwMode="auto">
          <a:xfrm>
            <a:off x="6569075" y="4849813"/>
            <a:ext cx="1535113" cy="2008187"/>
            <a:chOff x="3222" y="282"/>
            <a:chExt cx="2343" cy="3196"/>
          </a:xfrm>
        </p:grpSpPr>
        <p:sp>
          <p:nvSpPr>
            <p:cNvPr id="34831" name="Rectangle 1056"/>
            <p:cNvSpPr>
              <a:spLocks noChangeArrowheads="1"/>
            </p:cNvSpPr>
            <p:nvPr/>
          </p:nvSpPr>
          <p:spPr bwMode="auto">
            <a:xfrm>
              <a:off x="3222" y="282"/>
              <a:ext cx="2343" cy="3196"/>
            </a:xfrm>
            <a:prstGeom prst="rect">
              <a:avLst/>
            </a:prstGeom>
            <a:solidFill>
              <a:schemeClr val="tx1"/>
            </a:solidFill>
            <a:ln w="9525">
              <a:solidFill>
                <a:schemeClr val="tx1"/>
              </a:solidFill>
              <a:miter lim="800000"/>
              <a:headEnd/>
              <a:tailEnd/>
            </a:ln>
          </p:spPr>
          <p:txBody>
            <a:bodyPr wrap="none" anchor="ctr"/>
            <a:lstStyle/>
            <a:p>
              <a:pPr eaLnBrk="0" hangingPunct="0"/>
              <a:endParaRPr lang="en-US">
                <a:solidFill>
                  <a:srgbClr val="FFFFFF"/>
                </a:solidFill>
              </a:endParaRPr>
            </a:p>
          </p:txBody>
        </p:sp>
        <p:pic>
          <p:nvPicPr>
            <p:cNvPr id="34832" name="Picture 1057"/>
            <p:cNvPicPr>
              <a:picLocks noChangeAspect="1" noChangeArrowheads="1"/>
            </p:cNvPicPr>
            <p:nvPr/>
          </p:nvPicPr>
          <p:blipFill>
            <a:blip r:embed="rId4"/>
            <a:srcRect/>
            <a:stretch>
              <a:fillRect/>
            </a:stretch>
          </p:blipFill>
          <p:spPr bwMode="auto">
            <a:xfrm>
              <a:off x="3301" y="352"/>
              <a:ext cx="2187" cy="3048"/>
            </a:xfrm>
            <a:prstGeom prst="rect">
              <a:avLst/>
            </a:prstGeom>
            <a:noFill/>
            <a:ln w="12700">
              <a:solidFill>
                <a:srgbClr val="000000"/>
              </a:solidFill>
              <a:miter lim="800000"/>
              <a:headEnd/>
              <a:tailEnd/>
            </a:ln>
          </p:spPr>
        </p:pic>
      </p:grpSp>
      <p:sp>
        <p:nvSpPr>
          <p:cNvPr id="34828" name="Text Box 15"/>
          <p:cNvSpPr txBox="1">
            <a:spLocks noChangeArrowheads="1"/>
          </p:cNvSpPr>
          <p:nvPr/>
        </p:nvSpPr>
        <p:spPr bwMode="auto">
          <a:xfrm>
            <a:off x="1588" y="1277938"/>
            <a:ext cx="8988425" cy="2456057"/>
          </a:xfrm>
          <a:prstGeom prst="rect">
            <a:avLst/>
          </a:prstGeom>
          <a:noFill/>
          <a:ln w="9525">
            <a:noFill/>
            <a:miter lim="800000"/>
            <a:headEnd/>
            <a:tailEnd/>
          </a:ln>
        </p:spPr>
        <p:txBody>
          <a:bodyPr>
            <a:spAutoFit/>
          </a:bodyPr>
          <a:lstStyle/>
          <a:p>
            <a:pPr algn="ctr">
              <a:lnSpc>
                <a:spcPct val="120000"/>
              </a:lnSpc>
              <a:tabLst>
                <a:tab pos="3492500" algn="l"/>
              </a:tabLst>
            </a:pPr>
            <a:r>
              <a:rPr lang="en-US" sz="3200" dirty="0">
                <a:solidFill>
                  <a:srgbClr val="FFFF00"/>
                </a:solidFill>
                <a:ea typeface="Times New Roman" pitchFamily="18" charset="0"/>
                <a:cs typeface="Arial" charset="0"/>
              </a:rPr>
              <a:t>Dissecting </a:t>
            </a:r>
            <a:r>
              <a:rPr lang="en-US" sz="3200" dirty="0" smtClean="0">
                <a:solidFill>
                  <a:srgbClr val="FFFF00"/>
                </a:solidFill>
                <a:ea typeface="Times New Roman" pitchFamily="18" charset="0"/>
                <a:cs typeface="Arial" charset="0"/>
              </a:rPr>
              <a:t>Adult Attachment </a:t>
            </a:r>
            <a:r>
              <a:rPr lang="en-US" sz="3200" dirty="0">
                <a:solidFill>
                  <a:srgbClr val="FFFF00"/>
                </a:solidFill>
                <a:ea typeface="Times New Roman" pitchFamily="18" charset="0"/>
                <a:cs typeface="Arial" charset="0"/>
              </a:rPr>
              <a:t>Processes:</a:t>
            </a:r>
          </a:p>
          <a:p>
            <a:pPr algn="ctr">
              <a:lnSpc>
                <a:spcPct val="120000"/>
              </a:lnSpc>
              <a:tabLst>
                <a:tab pos="3492500" algn="l"/>
              </a:tabLst>
            </a:pPr>
            <a:r>
              <a:rPr lang="en-US" sz="3200" dirty="0">
                <a:solidFill>
                  <a:srgbClr val="FFFFFF"/>
                </a:solidFill>
              </a:rPr>
              <a:t>An Attachment Perspective on Relational Motives and </a:t>
            </a:r>
            <a:r>
              <a:rPr lang="en-US" sz="3200" dirty="0" smtClean="0">
                <a:solidFill>
                  <a:srgbClr val="FFFFFF"/>
                </a:solidFill>
              </a:rPr>
              <a:t>Dynamics</a:t>
            </a:r>
          </a:p>
          <a:p>
            <a:pPr algn="ctr">
              <a:lnSpc>
                <a:spcPct val="120000"/>
              </a:lnSpc>
              <a:tabLst>
                <a:tab pos="3492500" algn="l"/>
              </a:tabLst>
            </a:pPr>
            <a:r>
              <a:rPr lang="en-US" sz="3200" dirty="0" smtClean="0">
                <a:solidFill>
                  <a:srgbClr val="FFFF00"/>
                </a:solidFill>
                <a:ea typeface="Times New Roman" pitchFamily="18" charset="0"/>
                <a:cs typeface="Arial" charset="0"/>
              </a:rPr>
              <a:t>Part 2 </a:t>
            </a:r>
            <a:endParaRPr lang="en-US" sz="3200" dirty="0">
              <a:solidFill>
                <a:srgbClr val="FFFF00"/>
              </a:solidFill>
              <a:ea typeface="Times New Roman" pitchFamily="18" charset="0"/>
              <a:cs typeface="Arial" charset="0"/>
            </a:endParaRPr>
          </a:p>
        </p:txBody>
      </p:sp>
      <p:sp>
        <p:nvSpPr>
          <p:cNvPr id="34829" name="Text Box 16"/>
          <p:cNvSpPr txBox="1">
            <a:spLocks noChangeArrowheads="1"/>
          </p:cNvSpPr>
          <p:nvPr/>
        </p:nvSpPr>
        <p:spPr bwMode="auto">
          <a:xfrm>
            <a:off x="2614613" y="5246875"/>
            <a:ext cx="3916362" cy="938719"/>
          </a:xfrm>
          <a:prstGeom prst="rect">
            <a:avLst/>
          </a:prstGeom>
          <a:noFill/>
          <a:ln w="9525">
            <a:noFill/>
            <a:miter lim="800000"/>
            <a:headEnd/>
            <a:tailEnd/>
          </a:ln>
        </p:spPr>
        <p:txBody>
          <a:bodyPr>
            <a:spAutoFit/>
          </a:bodyPr>
          <a:lstStyle/>
          <a:p>
            <a:pPr algn="ctr" eaLnBrk="0" hangingPunct="0">
              <a:spcBef>
                <a:spcPct val="50000"/>
              </a:spcBef>
            </a:pPr>
            <a:r>
              <a:rPr lang="en-US" sz="2200" dirty="0" smtClean="0">
                <a:solidFill>
                  <a:srgbClr val="FFFFFF"/>
                </a:solidFill>
              </a:rPr>
              <a:t>Amsterdam</a:t>
            </a:r>
            <a:endParaRPr lang="en-US" sz="2200" dirty="0">
              <a:solidFill>
                <a:srgbClr val="FFFFFF"/>
              </a:solidFill>
            </a:endParaRPr>
          </a:p>
          <a:p>
            <a:pPr algn="ctr" eaLnBrk="0" hangingPunct="0">
              <a:spcBef>
                <a:spcPct val="50000"/>
              </a:spcBef>
            </a:pPr>
            <a:r>
              <a:rPr lang="en-US" sz="2200" dirty="0" smtClean="0">
                <a:solidFill>
                  <a:srgbClr val="FFFFFF"/>
                </a:solidFill>
              </a:rPr>
              <a:t>April 2013</a:t>
            </a:r>
            <a:endParaRPr lang="en-US" sz="2200" dirty="0">
              <a:solidFill>
                <a:srgbClr val="FFFFFF"/>
              </a:solidFill>
            </a:endParaRPr>
          </a:p>
        </p:txBody>
      </p:sp>
      <p:sp>
        <p:nvSpPr>
          <p:cNvPr id="34830" name="Line 1049"/>
          <p:cNvSpPr>
            <a:spLocks noChangeShapeType="1"/>
          </p:cNvSpPr>
          <p:nvPr/>
        </p:nvSpPr>
        <p:spPr bwMode="auto">
          <a:xfrm>
            <a:off x="3650280" y="4465935"/>
            <a:ext cx="2802908" cy="768053"/>
          </a:xfrm>
          <a:prstGeom prst="line">
            <a:avLst/>
          </a:prstGeom>
          <a:noFill/>
          <a:ln w="9525">
            <a:solidFill>
              <a:srgbClr val="FF0000"/>
            </a:solidFill>
            <a:round/>
            <a:headEnd/>
            <a:tailEnd/>
          </a:ln>
        </p:spPr>
        <p:txBody>
          <a:bodyPr/>
          <a:lstStyle/>
          <a:p>
            <a:endParaRPr lang="en-US">
              <a:solidFill>
                <a:srgbClr val="FFFFFF"/>
              </a:solidFill>
            </a:endParaRPr>
          </a:p>
        </p:txBody>
      </p:sp>
      <p:sp>
        <p:nvSpPr>
          <p:cNvPr id="18" name="Line 1044"/>
          <p:cNvSpPr>
            <a:spLocks noChangeShapeType="1"/>
          </p:cNvSpPr>
          <p:nvPr/>
        </p:nvSpPr>
        <p:spPr bwMode="auto">
          <a:xfrm>
            <a:off x="5305828" y="3238559"/>
            <a:ext cx="1537193" cy="666691"/>
          </a:xfrm>
          <a:prstGeom prst="line">
            <a:avLst/>
          </a:prstGeom>
          <a:noFill/>
          <a:ln w="9525">
            <a:solidFill>
              <a:srgbClr val="FF0000"/>
            </a:solidFill>
            <a:round/>
            <a:headEnd/>
            <a:tailEnd/>
          </a:ln>
        </p:spPr>
        <p:txBody>
          <a:bodyPr/>
          <a:lstStyle/>
          <a:p>
            <a:endParaRPr lang="en-US">
              <a:solidFill>
                <a:srgbClr val="FFFFFF"/>
              </a:solidFill>
            </a:endParaRPr>
          </a:p>
        </p:txBody>
      </p:sp>
    </p:spTree>
    <p:extLst>
      <p:ext uri="{BB962C8B-B14F-4D97-AF65-F5344CB8AC3E}">
        <p14:creationId xmlns:p14="http://schemas.microsoft.com/office/powerpoint/2010/main" val="275032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1346200" y="317500"/>
            <a:ext cx="6835775" cy="1038225"/>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Priming Attachment Security and Positive Affect</a:t>
            </a:r>
          </a:p>
        </p:txBody>
      </p:sp>
      <p:sp>
        <p:nvSpPr>
          <p:cNvPr id="311299" name="Rectangle 3"/>
          <p:cNvSpPr>
            <a:spLocks noGrp="1" noChangeArrowheads="1"/>
          </p:cNvSpPr>
          <p:nvPr>
            <p:ph type="body" idx="1"/>
          </p:nvPr>
        </p:nvSpPr>
        <p:spPr>
          <a:xfrm>
            <a:off x="269875" y="1470025"/>
            <a:ext cx="8489950" cy="538797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marL="533400" indent="-533400">
              <a:spcBef>
                <a:spcPct val="60000"/>
              </a:spcBef>
              <a:buFont typeface="Wingdings" pitchFamily="2" charset="2"/>
              <a:buNone/>
            </a:pPr>
            <a:r>
              <a:rPr lang="en-US" sz="2800" b="1" dirty="0">
                <a:latin typeface="Trebuchet MS" pitchFamily="34" charset="0"/>
              </a:rPr>
              <a:t>	We have used priming techniques to activate mental representations of attachment security; we then measured the emotional effects. Procedures include:</a:t>
            </a:r>
          </a:p>
          <a:p>
            <a:pPr marL="1295400" lvl="2" indent="-381000">
              <a:spcBef>
                <a:spcPct val="30000"/>
              </a:spcBef>
              <a:buClr>
                <a:srgbClr val="FF0000"/>
              </a:buClr>
              <a:buFont typeface="Wingdings" pitchFamily="2" charset="2"/>
              <a:buChar char="§"/>
            </a:pPr>
            <a:r>
              <a:rPr lang="en-US" sz="2200" b="1" dirty="0">
                <a:latin typeface="Trebuchet MS" pitchFamily="34" charset="0"/>
              </a:rPr>
              <a:t>Subliminal presentation of pictures or words suggesting attachment security</a:t>
            </a:r>
          </a:p>
          <a:p>
            <a:pPr marL="1295400" lvl="2" indent="-381000">
              <a:spcBef>
                <a:spcPct val="30000"/>
              </a:spcBef>
              <a:buClr>
                <a:srgbClr val="FF0000"/>
              </a:buClr>
              <a:buFont typeface="Wingdings" pitchFamily="2" charset="2"/>
              <a:buChar char="§"/>
            </a:pPr>
            <a:r>
              <a:rPr lang="en-US" sz="2200" b="1" dirty="0">
                <a:latin typeface="Trebuchet MS" pitchFamily="34" charset="0"/>
              </a:rPr>
              <a:t>Subliminal presentation of the names of people who were nominated as security providers</a:t>
            </a:r>
          </a:p>
          <a:p>
            <a:pPr marL="1295400" lvl="2" indent="-381000">
              <a:spcBef>
                <a:spcPct val="30000"/>
              </a:spcBef>
              <a:buClr>
                <a:srgbClr val="FF0000"/>
              </a:buClr>
              <a:buFont typeface="Wingdings" pitchFamily="2" charset="2"/>
              <a:buChar char="§"/>
            </a:pPr>
            <a:r>
              <a:rPr lang="en-US" sz="2200" b="1" dirty="0">
                <a:latin typeface="Trebuchet MS" pitchFamily="34" charset="0"/>
              </a:rPr>
              <a:t>Guided imagery suggesting the availability and supportiveness of an attachment figure</a:t>
            </a:r>
          </a:p>
          <a:p>
            <a:pPr marL="1295400" lvl="2" indent="-381000">
              <a:spcBef>
                <a:spcPct val="30000"/>
              </a:spcBef>
              <a:buClr>
                <a:srgbClr val="FF0000"/>
              </a:buClr>
              <a:buFont typeface="Wingdings" pitchFamily="2" charset="2"/>
              <a:buChar char="§"/>
            </a:pPr>
            <a:r>
              <a:rPr lang="en-US" sz="2200" b="1" dirty="0">
                <a:latin typeface="Trebuchet MS" pitchFamily="34" charset="0"/>
              </a:rPr>
              <a:t>Visualization of the faces of security-enhancing attachment figures</a:t>
            </a:r>
            <a:r>
              <a:rPr lang="en-US" sz="2200" dirty="0">
                <a:latin typeface="Trebuchet MS" pitchFamily="34" charset="0"/>
              </a:rPr>
              <a:t> </a:t>
            </a:r>
          </a:p>
        </p:txBody>
      </p:sp>
    </p:spTree>
    <p:extLst>
      <p:ext uri="{BB962C8B-B14F-4D97-AF65-F5344CB8AC3E}">
        <p14:creationId xmlns:p14="http://schemas.microsoft.com/office/powerpoint/2010/main" val="226472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4464050" y="32877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endParaRPr lang="en-US" sz="1200" b="1">
              <a:latin typeface="Arial" charset="0"/>
            </a:endParaRPr>
          </a:p>
        </p:txBody>
      </p:sp>
      <p:sp>
        <p:nvSpPr>
          <p:cNvPr id="361475" name="Line 3"/>
          <p:cNvSpPr>
            <a:spLocks noChangeShapeType="1"/>
          </p:cNvSpPr>
          <p:nvPr/>
        </p:nvSpPr>
        <p:spPr bwMode="auto">
          <a:xfrm>
            <a:off x="3451225" y="1878013"/>
            <a:ext cx="1027113" cy="944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476" name="Text Box 4"/>
          <p:cNvSpPr txBox="1">
            <a:spLocks noChangeArrowheads="1"/>
          </p:cNvSpPr>
          <p:nvPr/>
        </p:nvSpPr>
        <p:spPr bwMode="auto">
          <a:xfrm>
            <a:off x="-101600" y="427038"/>
            <a:ext cx="8804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latin typeface="Tahoma" pitchFamily="34" charset="0"/>
              </a:rPr>
              <a:t>(Sample fixation point, </a:t>
            </a:r>
          </a:p>
          <a:p>
            <a:pPr algn="ctr"/>
            <a:r>
              <a:rPr lang="en-US" sz="4000" b="1">
                <a:latin typeface="Tahoma" pitchFamily="34" charset="0"/>
              </a:rPr>
              <a:t>shows for 500 milliseconds)</a:t>
            </a:r>
          </a:p>
        </p:txBody>
      </p:sp>
      <p:graphicFrame>
        <p:nvGraphicFramePr>
          <p:cNvPr id="361477" name="Object 5"/>
          <p:cNvGraphicFramePr>
            <a:graphicFrameLocks noChangeAspect="1"/>
          </p:cNvGraphicFramePr>
          <p:nvPr/>
        </p:nvGraphicFramePr>
        <p:xfrm>
          <a:off x="196850" y="4448175"/>
          <a:ext cx="3386138" cy="2168525"/>
        </p:xfrm>
        <a:graphic>
          <a:graphicData uri="http://schemas.openxmlformats.org/presentationml/2006/ole">
            <mc:AlternateContent xmlns:mc="http://schemas.openxmlformats.org/markup-compatibility/2006">
              <mc:Choice xmlns:v="urn:schemas-microsoft-com:vml" Requires="v">
                <p:oleObj spid="_x0000_s558092" name="Bitmap Image" r:id="rId4" imgW="1714739" imgH="990738" progId="Paint.Picture">
                  <p:embed/>
                </p:oleObj>
              </mc:Choice>
              <mc:Fallback>
                <p:oleObj name="Bitmap Image" r:id="rId4" imgW="1714739" imgH="9907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448175"/>
                        <a:ext cx="3386138"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1478" name="Text Box 6"/>
          <p:cNvSpPr txBox="1">
            <a:spLocks noChangeArrowheads="1"/>
          </p:cNvSpPr>
          <p:nvPr/>
        </p:nvSpPr>
        <p:spPr bwMode="auto">
          <a:xfrm>
            <a:off x="876300" y="5321300"/>
            <a:ext cx="266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a:solidFill>
                  <a:srgbClr val="E1E1FF"/>
                </a:solidFill>
                <a:latin typeface="Tahoma" pitchFamily="34" charset="0"/>
              </a:rPr>
              <a:t>X</a:t>
            </a:r>
          </a:p>
        </p:txBody>
      </p:sp>
      <p:sp>
        <p:nvSpPr>
          <p:cNvPr id="361479" name="Text Box 7"/>
          <p:cNvSpPr txBox="1">
            <a:spLocks noChangeArrowheads="1"/>
          </p:cNvSpPr>
          <p:nvPr/>
        </p:nvSpPr>
        <p:spPr bwMode="auto">
          <a:xfrm>
            <a:off x="4167188" y="2965450"/>
            <a:ext cx="979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200" b="1">
              <a:latin typeface="Arial" charset="0"/>
            </a:endParaRPr>
          </a:p>
        </p:txBody>
      </p:sp>
      <p:sp>
        <p:nvSpPr>
          <p:cNvPr id="361480" name="Text Box 8"/>
          <p:cNvSpPr txBox="1">
            <a:spLocks noChangeArrowheads="1"/>
          </p:cNvSpPr>
          <p:nvPr/>
        </p:nvSpPr>
        <p:spPr bwMode="auto">
          <a:xfrm>
            <a:off x="3630613" y="2979738"/>
            <a:ext cx="2481262" cy="11890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rgbClr val="FF0000"/>
                </a:solidFill>
                <a:latin typeface="Tahoma" pitchFamily="34" charset="0"/>
              </a:rPr>
              <a:t>X</a:t>
            </a:r>
          </a:p>
        </p:txBody>
      </p:sp>
    </p:spTree>
    <p:extLst>
      <p:ext uri="{BB962C8B-B14F-4D97-AF65-F5344CB8AC3E}">
        <p14:creationId xmlns:p14="http://schemas.microsoft.com/office/powerpoint/2010/main" val="422457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4464050" y="32877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endParaRPr lang="en-US" sz="1200" b="1">
              <a:latin typeface="Arial" charset="0"/>
            </a:endParaRPr>
          </a:p>
        </p:txBody>
      </p:sp>
      <p:sp>
        <p:nvSpPr>
          <p:cNvPr id="363523" name="Text Box 3"/>
          <p:cNvSpPr txBox="1">
            <a:spLocks noChangeArrowheads="1"/>
          </p:cNvSpPr>
          <p:nvPr/>
        </p:nvSpPr>
        <p:spPr bwMode="auto">
          <a:xfrm>
            <a:off x="2536825" y="2895585"/>
            <a:ext cx="387826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dirty="0">
                <a:latin typeface="Tahoma" pitchFamily="34" charset="0"/>
              </a:rPr>
              <a:t>Love</a:t>
            </a:r>
          </a:p>
          <a:p>
            <a:pPr algn="ctr">
              <a:spcBef>
                <a:spcPct val="50000"/>
              </a:spcBef>
            </a:pPr>
            <a:r>
              <a:rPr lang="en-US" sz="3200" b="1" dirty="0">
                <a:latin typeface="Tahoma" pitchFamily="34" charset="0"/>
              </a:rPr>
              <a:t>or </a:t>
            </a:r>
          </a:p>
          <a:p>
            <a:pPr algn="ctr">
              <a:spcBef>
                <a:spcPct val="50000"/>
              </a:spcBef>
            </a:pPr>
            <a:r>
              <a:rPr lang="en-US" sz="3200" b="1" dirty="0">
                <a:latin typeface="Tahoma" pitchFamily="34" charset="0"/>
              </a:rPr>
              <a:t>t</a:t>
            </a:r>
            <a:r>
              <a:rPr lang="en-US" sz="3200" b="1" dirty="0" smtClean="0">
                <a:latin typeface="Tahoma" pitchFamily="34" charset="0"/>
              </a:rPr>
              <a:t>he name </a:t>
            </a:r>
            <a:r>
              <a:rPr lang="en-US" sz="3200" b="1" dirty="0">
                <a:latin typeface="Tahoma" pitchFamily="34" charset="0"/>
              </a:rPr>
              <a:t>of attachment figure</a:t>
            </a:r>
          </a:p>
        </p:txBody>
      </p:sp>
      <p:sp>
        <p:nvSpPr>
          <p:cNvPr id="363524" name="Line 4"/>
          <p:cNvSpPr>
            <a:spLocks noChangeShapeType="1"/>
          </p:cNvSpPr>
          <p:nvPr/>
        </p:nvSpPr>
        <p:spPr bwMode="auto">
          <a:xfrm>
            <a:off x="3082925" y="1928813"/>
            <a:ext cx="963613" cy="944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525" name="Text Box 5"/>
          <p:cNvSpPr txBox="1">
            <a:spLocks noChangeArrowheads="1"/>
          </p:cNvSpPr>
          <p:nvPr/>
        </p:nvSpPr>
        <p:spPr bwMode="auto">
          <a:xfrm>
            <a:off x="0" y="312738"/>
            <a:ext cx="89820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00"/>
                </a:solidFill>
                <a:latin typeface="Tahoma" pitchFamily="34" charset="0"/>
              </a:rPr>
              <a:t>(subliminal, invisible, very quick prime word, for 22 milliseconds)</a:t>
            </a:r>
          </a:p>
        </p:txBody>
      </p:sp>
    </p:spTree>
    <p:extLst>
      <p:ext uri="{BB962C8B-B14F-4D97-AF65-F5344CB8AC3E}">
        <p14:creationId xmlns:p14="http://schemas.microsoft.com/office/powerpoint/2010/main" val="4274862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116013" y="355600"/>
            <a:ext cx="6835775" cy="1038225"/>
          </a:xfrm>
          <a:extLst/>
        </p:spPr>
        <p:txBody>
          <a:bodyPr/>
          <a:lstStyle/>
          <a:p>
            <a:pPr eaLnBrk="1" hangingPunct="1">
              <a:defRPr/>
            </a:pPr>
            <a:r>
              <a:rPr lang="en-US" sz="3200" smtClean="0">
                <a:solidFill>
                  <a:srgbClr val="FFFF00"/>
                </a:solidFill>
                <a:effectLst/>
                <a:latin typeface="Trebuchet MS" pitchFamily="34" charset="0"/>
              </a:rPr>
              <a:t>Security priming and positive affect</a:t>
            </a:r>
            <a:r>
              <a:rPr lang="en-US" sz="3200" smtClean="0">
                <a:solidFill>
                  <a:srgbClr val="FFFF00"/>
                </a:solidFill>
                <a:latin typeface="Trebuchet MS" pitchFamily="34" charset="0"/>
              </a:rPr>
              <a:t> </a:t>
            </a:r>
          </a:p>
        </p:txBody>
      </p:sp>
      <p:sp>
        <p:nvSpPr>
          <p:cNvPr id="313347" name="Rectangle 3"/>
          <p:cNvSpPr>
            <a:spLocks noGrp="1" noChangeArrowheads="1"/>
          </p:cNvSpPr>
          <p:nvPr>
            <p:ph type="body" idx="1"/>
          </p:nvPr>
        </p:nvSpPr>
        <p:spPr>
          <a:xfrm>
            <a:off x="117475" y="1536700"/>
            <a:ext cx="8912225" cy="5195888"/>
          </a:xfrm>
          <a:extLst/>
        </p:spPr>
        <p:txBody>
          <a:bodyPr/>
          <a:lstStyle/>
          <a:p>
            <a:pPr marL="533400" indent="-533400" eaLnBrk="1" hangingPunct="1">
              <a:lnSpc>
                <a:spcPct val="80000"/>
              </a:lnSpc>
              <a:spcBef>
                <a:spcPct val="60000"/>
              </a:spcBef>
            </a:pPr>
            <a:r>
              <a:rPr lang="en-US" sz="2400" dirty="0" smtClean="0">
                <a:effectLst/>
                <a:latin typeface="Trebuchet MS" pitchFamily="34" charset="0"/>
              </a:rPr>
              <a:t>In several studies, we compared effects of security primes with effects of emotionally positive but non-attachment-related primes (e.g., money, success, humor) or emotionally neutral primes</a:t>
            </a:r>
          </a:p>
          <a:p>
            <a:pPr marL="533400" indent="-533400" eaLnBrk="1" hangingPunct="1">
              <a:lnSpc>
                <a:spcPct val="80000"/>
              </a:lnSpc>
              <a:spcBef>
                <a:spcPct val="60000"/>
              </a:spcBef>
            </a:pPr>
            <a:r>
              <a:rPr lang="en-US" sz="2400" dirty="0" smtClean="0">
                <a:effectLst/>
                <a:latin typeface="Trebuchet MS" pitchFamily="34" charset="0"/>
              </a:rPr>
              <a:t>We consistently found that priming attachment security improves participants’ moods (</a:t>
            </a:r>
            <a:r>
              <a:rPr lang="en-US" sz="2400" dirty="0" err="1" smtClean="0">
                <a:effectLst/>
                <a:latin typeface="Trebuchet MS" pitchFamily="34" charset="0"/>
              </a:rPr>
              <a:t>Mikulincer</a:t>
            </a:r>
            <a:r>
              <a:rPr lang="en-US" sz="2400" dirty="0" smtClean="0">
                <a:effectLst/>
                <a:latin typeface="Trebuchet MS" pitchFamily="34" charset="0"/>
              </a:rPr>
              <a:t> &amp; Shaver, 2001; </a:t>
            </a:r>
            <a:r>
              <a:rPr lang="en-US" sz="2400" dirty="0" err="1" smtClean="0">
                <a:effectLst/>
                <a:latin typeface="Trebuchet MS" pitchFamily="34" charset="0"/>
              </a:rPr>
              <a:t>Mikulincer</a:t>
            </a:r>
            <a:r>
              <a:rPr lang="en-US" sz="2400" dirty="0" smtClean="0">
                <a:effectLst/>
                <a:latin typeface="Trebuchet MS" pitchFamily="34" charset="0"/>
              </a:rPr>
              <a:t>, </a:t>
            </a:r>
            <a:r>
              <a:rPr lang="en-US" sz="2400" dirty="0" err="1" smtClean="0">
                <a:effectLst/>
                <a:latin typeface="Trebuchet MS" pitchFamily="34" charset="0"/>
              </a:rPr>
              <a:t>Gillath</a:t>
            </a:r>
            <a:r>
              <a:rPr lang="en-US" sz="2400" dirty="0" smtClean="0">
                <a:effectLst/>
                <a:latin typeface="Trebuchet MS" pitchFamily="34" charset="0"/>
              </a:rPr>
              <a:t>, et al., 2001, 2003; </a:t>
            </a:r>
            <a:r>
              <a:rPr lang="en-US" sz="2400" dirty="0" err="1" smtClean="0">
                <a:effectLst/>
                <a:latin typeface="Trebuchet MS" pitchFamily="34" charset="0"/>
              </a:rPr>
              <a:t>Mikulincer</a:t>
            </a:r>
            <a:r>
              <a:rPr lang="en-US" sz="2400" dirty="0" smtClean="0">
                <a:effectLst/>
                <a:latin typeface="Trebuchet MS" pitchFamily="34" charset="0"/>
              </a:rPr>
              <a:t>, Shaver, </a:t>
            </a:r>
            <a:r>
              <a:rPr lang="en-US" sz="2400" dirty="0" err="1" smtClean="0">
                <a:effectLst/>
                <a:latin typeface="Trebuchet MS" pitchFamily="34" charset="0"/>
              </a:rPr>
              <a:t>Gillath</a:t>
            </a:r>
            <a:r>
              <a:rPr lang="en-US" sz="2400" dirty="0" smtClean="0">
                <a:effectLst/>
                <a:latin typeface="Trebuchet MS" pitchFamily="34" charset="0"/>
              </a:rPr>
              <a:t>, &amp; </a:t>
            </a:r>
            <a:r>
              <a:rPr lang="en-US" sz="2400" dirty="0" err="1" smtClean="0">
                <a:effectLst/>
                <a:latin typeface="Trebuchet MS" pitchFamily="34" charset="0"/>
              </a:rPr>
              <a:t>Nitzberg</a:t>
            </a:r>
            <a:r>
              <a:rPr lang="en-US" sz="2400" dirty="0" smtClean="0">
                <a:effectLst/>
                <a:latin typeface="Trebuchet MS" pitchFamily="34" charset="0"/>
              </a:rPr>
              <a:t>, 2005) </a:t>
            </a:r>
          </a:p>
          <a:p>
            <a:pPr marL="533400" indent="-533400" eaLnBrk="1" hangingPunct="1">
              <a:lnSpc>
                <a:spcPct val="80000"/>
              </a:lnSpc>
              <a:spcBef>
                <a:spcPct val="60000"/>
              </a:spcBef>
            </a:pPr>
            <a:r>
              <a:rPr lang="en-US" sz="2400" dirty="0" smtClean="0">
                <a:effectLst/>
                <a:latin typeface="Trebuchet MS" pitchFamily="34" charset="0"/>
              </a:rPr>
              <a:t>We also found that security priming infuses formerly neutral symbols (e.g., Chinese ideographs) with positive affect (</a:t>
            </a:r>
            <a:r>
              <a:rPr lang="en-US" sz="2400" dirty="0" err="1" smtClean="0">
                <a:effectLst/>
                <a:latin typeface="Trebuchet MS" pitchFamily="34" charset="0"/>
              </a:rPr>
              <a:t>Mikulincer</a:t>
            </a:r>
            <a:r>
              <a:rPr lang="en-US" sz="2400" dirty="0" smtClean="0">
                <a:effectLst/>
                <a:latin typeface="Trebuchet MS" pitchFamily="34" charset="0"/>
              </a:rPr>
              <a:t>, </a:t>
            </a:r>
            <a:r>
              <a:rPr lang="en-US" sz="2400" dirty="0" err="1" smtClean="0">
                <a:effectLst/>
                <a:latin typeface="Trebuchet MS" pitchFamily="34" charset="0"/>
              </a:rPr>
              <a:t>Hirschberger</a:t>
            </a:r>
            <a:r>
              <a:rPr lang="en-US" sz="2400" dirty="0" smtClean="0">
                <a:effectLst/>
                <a:latin typeface="Trebuchet MS" pitchFamily="34" charset="0"/>
              </a:rPr>
              <a:t>, et al., 2001)</a:t>
            </a:r>
          </a:p>
          <a:p>
            <a:pPr marL="533400" indent="-533400" eaLnBrk="1" hangingPunct="1">
              <a:lnSpc>
                <a:spcPct val="80000"/>
              </a:lnSpc>
              <a:spcBef>
                <a:spcPct val="60000"/>
              </a:spcBef>
            </a:pPr>
            <a:r>
              <a:rPr lang="en-US" sz="2400" dirty="0" smtClean="0">
                <a:effectLst/>
                <a:latin typeface="Trebuchet MS" pitchFamily="34" charset="0"/>
              </a:rPr>
              <a:t>This happens even under threatening conditions, and eliminates the detrimental effects that threats otherwise have on liking for previously neutral stimuli</a:t>
            </a:r>
          </a:p>
        </p:txBody>
      </p:sp>
    </p:spTree>
    <p:extLst>
      <p:ext uri="{BB962C8B-B14F-4D97-AF65-F5344CB8AC3E}">
        <p14:creationId xmlns:p14="http://schemas.microsoft.com/office/powerpoint/2010/main" val="168896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381000" y="1905000"/>
            <a:ext cx="8382000" cy="4495800"/>
          </a:xfrm>
        </p:spPr>
        <p:txBody>
          <a:bodyPr/>
          <a:lstStyle/>
          <a:p>
            <a:pPr eaLnBrk="1" hangingPunct="1">
              <a:spcBef>
                <a:spcPct val="50000"/>
              </a:spcBef>
              <a:defRPr/>
            </a:pPr>
            <a:r>
              <a:rPr lang="en-US" sz="2800" smtClean="0">
                <a:latin typeface="Trebuchet MS" pitchFamily="34" charset="0"/>
                <a:ea typeface="MS Mincho"/>
                <a:cs typeface="MS Mincho"/>
              </a:rPr>
              <a:t>We (Mikulincer, Shaver, &amp; Horesh, 2006) </a:t>
            </a:r>
            <a:r>
              <a:rPr lang="en-US" sz="2800" smtClean="0">
                <a:latin typeface="Trebuchet MS" pitchFamily="34" charset="0"/>
              </a:rPr>
              <a:t>wondered whether the soothing effects of security priming might mitigate the emotional damage often caused by traumatic experiences</a:t>
            </a:r>
          </a:p>
          <a:p>
            <a:pPr eaLnBrk="1" hangingPunct="1">
              <a:spcBef>
                <a:spcPct val="50000"/>
              </a:spcBef>
              <a:defRPr/>
            </a:pPr>
            <a:r>
              <a:rPr lang="en-US" sz="2800" smtClean="0">
                <a:latin typeface="Trebuchet MS" pitchFamily="34" charset="0"/>
              </a:rPr>
              <a:t>We conducted a study based on the concept of posttraumatic stress disorder (PTSD), which is, as you know, characterized by repeatedly re-experiencing the traumatic event, emotional numbing, and autonomic, affective hyperarousal </a:t>
            </a:r>
          </a:p>
        </p:txBody>
      </p:sp>
      <p:sp>
        <p:nvSpPr>
          <p:cNvPr id="327683" name="Text Box 3"/>
          <p:cNvSpPr txBox="1">
            <a:spLocks noChangeArrowheads="1"/>
          </p:cNvSpPr>
          <p:nvPr/>
        </p:nvSpPr>
        <p:spPr bwMode="auto">
          <a:xfrm>
            <a:off x="577850" y="663575"/>
            <a:ext cx="7696200" cy="641350"/>
          </a:xfrm>
          <a:prstGeom prst="rect">
            <a:avLst/>
          </a:prstGeom>
          <a:noFill/>
          <a:ln>
            <a:noFill/>
          </a:ln>
          <a:effectLst/>
          <a:extLst/>
        </p:spPr>
        <p:txBody>
          <a:bodyPr>
            <a:spAutoFit/>
          </a:bodyPr>
          <a:lstStyle/>
          <a:p>
            <a:pPr algn="ctr" eaLnBrk="0" hangingPunct="0">
              <a:spcBef>
                <a:spcPct val="50000"/>
              </a:spcBef>
              <a:defRPr/>
            </a:pPr>
            <a:r>
              <a:rPr lang="en-US" sz="3600">
                <a:solidFill>
                  <a:srgbClr val="FFFF00"/>
                </a:solidFill>
                <a:effectLst>
                  <a:outerShdw blurRad="38100" dist="38100" dir="2700000" algn="tl">
                    <a:srgbClr val="000000"/>
                  </a:outerShdw>
                </a:effectLst>
              </a:rPr>
              <a:t>Responses to trauma</a:t>
            </a:r>
          </a:p>
        </p:txBody>
      </p:sp>
    </p:spTree>
    <p:extLst>
      <p:ext uri="{BB962C8B-B14F-4D97-AF65-F5344CB8AC3E}">
        <p14:creationId xmlns:p14="http://schemas.microsoft.com/office/powerpoint/2010/main" val="138823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body" idx="1"/>
          </p:nvPr>
        </p:nvSpPr>
        <p:spPr>
          <a:xfrm>
            <a:off x="381000" y="1662113"/>
            <a:ext cx="8382000" cy="4495800"/>
          </a:xfrm>
        </p:spPr>
        <p:txBody>
          <a:bodyPr/>
          <a:lstStyle/>
          <a:p>
            <a:pPr eaLnBrk="1" hangingPunct="1">
              <a:spcBef>
                <a:spcPct val="50000"/>
              </a:spcBef>
              <a:defRPr/>
            </a:pPr>
            <a:r>
              <a:rPr lang="en-US" sz="2800" smtClean="0">
                <a:latin typeface="Trebuchet MS" pitchFamily="34" charset="0"/>
                <a:ea typeface="MS Mincho"/>
                <a:cs typeface="MS Mincho"/>
              </a:rPr>
              <a:t>We primed representations of attachment security and examined the effects on explicit and implicit responses to the trauma of terrorism in Israel</a:t>
            </a:r>
          </a:p>
          <a:p>
            <a:pPr eaLnBrk="1" hangingPunct="1">
              <a:spcBef>
                <a:spcPct val="50000"/>
              </a:spcBef>
              <a:defRPr/>
            </a:pPr>
            <a:r>
              <a:rPr lang="en-US" sz="2800" u="sng" smtClean="0">
                <a:latin typeface="Trebuchet MS" pitchFamily="34" charset="0"/>
                <a:ea typeface="MS Mincho"/>
                <a:cs typeface="MS Mincho"/>
              </a:rPr>
              <a:t>Explicit</a:t>
            </a:r>
            <a:r>
              <a:rPr lang="en-US" sz="2800" smtClean="0">
                <a:latin typeface="Trebuchet MS" pitchFamily="34" charset="0"/>
                <a:ea typeface="MS Mincho"/>
                <a:cs typeface="MS Mincho"/>
              </a:rPr>
              <a:t> responses were assessed with a self-report measure of post-traumatic symptoms </a:t>
            </a:r>
          </a:p>
          <a:p>
            <a:pPr eaLnBrk="1" hangingPunct="1">
              <a:spcBef>
                <a:spcPct val="50000"/>
              </a:spcBef>
              <a:defRPr/>
            </a:pPr>
            <a:r>
              <a:rPr lang="en-US" sz="2800" u="sng" smtClean="0">
                <a:latin typeface="Trebuchet MS" pitchFamily="34" charset="0"/>
                <a:ea typeface="MS Mincho"/>
                <a:cs typeface="MS Mincho"/>
              </a:rPr>
              <a:t>Implicit</a:t>
            </a:r>
            <a:r>
              <a:rPr lang="en-US" sz="2800" smtClean="0">
                <a:latin typeface="Trebuchet MS" pitchFamily="34" charset="0"/>
                <a:ea typeface="MS Mincho"/>
                <a:cs typeface="MS Mincho"/>
              </a:rPr>
              <a:t> responses were indicated by mental accessibility of trauma-related concepts (words) in a Stroop task</a:t>
            </a:r>
            <a:endParaRPr lang="en-US" sz="2800" smtClean="0">
              <a:solidFill>
                <a:schemeClr val="accent1"/>
              </a:solidFill>
              <a:latin typeface="Trebuchet MS" pitchFamily="34" charset="0"/>
              <a:ea typeface="MS Mincho"/>
              <a:cs typeface="MS Mincho"/>
            </a:endParaRPr>
          </a:p>
        </p:txBody>
      </p:sp>
      <p:sp>
        <p:nvSpPr>
          <p:cNvPr id="331779" name="Text Box 3"/>
          <p:cNvSpPr txBox="1">
            <a:spLocks noChangeArrowheads="1"/>
          </p:cNvSpPr>
          <p:nvPr/>
        </p:nvSpPr>
        <p:spPr bwMode="auto">
          <a:xfrm>
            <a:off x="533400" y="636588"/>
            <a:ext cx="7696200" cy="641350"/>
          </a:xfrm>
          <a:prstGeom prst="rect">
            <a:avLst/>
          </a:prstGeom>
          <a:noFill/>
          <a:ln>
            <a:noFill/>
          </a:ln>
          <a:effectLst/>
          <a:extLst/>
        </p:spPr>
        <p:txBody>
          <a:bodyPr>
            <a:spAutoFit/>
          </a:bodyPr>
          <a:lstStyle/>
          <a:p>
            <a:pPr algn="ctr" eaLnBrk="0" hangingPunct="0">
              <a:spcBef>
                <a:spcPct val="50000"/>
              </a:spcBef>
              <a:defRPr/>
            </a:pPr>
            <a:r>
              <a:rPr lang="en-US" sz="3600">
                <a:solidFill>
                  <a:srgbClr val="FFFF00"/>
                </a:solidFill>
                <a:effectLst>
                  <a:outerShdw blurRad="38100" dist="38100" dir="2700000" algn="tl">
                    <a:srgbClr val="000000"/>
                  </a:outerShdw>
                </a:effectLst>
              </a:rPr>
              <a:t>Responses to trauma</a:t>
            </a:r>
          </a:p>
        </p:txBody>
      </p:sp>
    </p:spTree>
    <p:extLst>
      <p:ext uri="{BB962C8B-B14F-4D97-AF65-F5344CB8AC3E}">
        <p14:creationId xmlns:p14="http://schemas.microsoft.com/office/powerpoint/2010/main" val="135275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85800" y="76200"/>
            <a:ext cx="7391400" cy="700088"/>
          </a:xfrm>
        </p:spPr>
        <p:txBody>
          <a:bodyPr/>
          <a:lstStyle/>
          <a:p>
            <a:pPr eaLnBrk="1" hangingPunct="1">
              <a:defRPr/>
            </a:pPr>
            <a:r>
              <a:rPr lang="en-US" sz="3600" dirty="0">
                <a:solidFill>
                  <a:srgbClr val="FFFF00"/>
                </a:solidFill>
                <a:latin typeface="Trebuchet MS" pitchFamily="34" charset="0"/>
                <a:cs typeface="Times New Roman" pitchFamily="18" charset="0"/>
              </a:rPr>
              <a:t>Method</a:t>
            </a:r>
          </a:p>
        </p:txBody>
      </p:sp>
      <p:sp>
        <p:nvSpPr>
          <p:cNvPr id="333827" name="Rectangle 3"/>
          <p:cNvSpPr>
            <a:spLocks noGrp="1" noChangeArrowheads="1"/>
          </p:cNvSpPr>
          <p:nvPr>
            <p:ph type="body" idx="1"/>
          </p:nvPr>
        </p:nvSpPr>
        <p:spPr>
          <a:xfrm>
            <a:off x="228600" y="762000"/>
            <a:ext cx="8686800" cy="3657600"/>
          </a:xfrm>
          <a:extLst/>
        </p:spPr>
        <p:txBody>
          <a:bodyPr/>
          <a:lstStyle/>
          <a:p>
            <a:pPr eaLnBrk="1" hangingPunct="1">
              <a:lnSpc>
                <a:spcPct val="95000"/>
              </a:lnSpc>
              <a:spcBef>
                <a:spcPct val="30000"/>
              </a:spcBef>
              <a:defRPr/>
            </a:pPr>
            <a:r>
              <a:rPr lang="en-US" sz="2800" dirty="0">
                <a:latin typeface="Trebuchet MS" pitchFamily="34" charset="0"/>
                <a:ea typeface="MS Mincho" pitchFamily="49" charset="-128"/>
              </a:rPr>
              <a:t>At the beginning of a semester, 120 Israeli students completed a measure of attachment anxiety and avoidance (ECR, shown </a:t>
            </a:r>
            <a:r>
              <a:rPr lang="en-US" sz="2800" dirty="0" smtClean="0">
                <a:latin typeface="Trebuchet MS" pitchFamily="34" charset="0"/>
                <a:ea typeface="MS Mincho" pitchFamily="49" charset="-128"/>
              </a:rPr>
              <a:t>earlier today)</a:t>
            </a:r>
            <a:endParaRPr lang="en-US" sz="2800" dirty="0">
              <a:latin typeface="Trebuchet MS" pitchFamily="34" charset="0"/>
              <a:ea typeface="MS Mincho" pitchFamily="49" charset="-128"/>
            </a:endParaRPr>
          </a:p>
          <a:p>
            <a:pPr eaLnBrk="1" hangingPunct="1">
              <a:lnSpc>
                <a:spcPct val="95000"/>
              </a:lnSpc>
              <a:spcBef>
                <a:spcPct val="30000"/>
              </a:spcBef>
              <a:defRPr/>
            </a:pPr>
            <a:r>
              <a:rPr lang="en-US" sz="2800" dirty="0">
                <a:latin typeface="Trebuchet MS" pitchFamily="34" charset="0"/>
                <a:ea typeface="MS Mincho" pitchFamily="49" charset="-128"/>
              </a:rPr>
              <a:t>A month later, they completed a PTSD Inventory focused on effects of Palestinian terrorist attacks</a:t>
            </a:r>
          </a:p>
          <a:p>
            <a:pPr eaLnBrk="1" hangingPunct="1">
              <a:lnSpc>
                <a:spcPct val="95000"/>
              </a:lnSpc>
              <a:spcBef>
                <a:spcPct val="30000"/>
              </a:spcBef>
              <a:defRPr/>
            </a:pPr>
            <a:r>
              <a:rPr lang="en-US" sz="2800" dirty="0">
                <a:latin typeface="Trebuchet MS" pitchFamily="34" charset="0"/>
                <a:ea typeface="MS Mincho" pitchFamily="49" charset="-128"/>
              </a:rPr>
              <a:t>Based on the total PTSD symptom score, two groups of students were selected to participate in a third session </a:t>
            </a:r>
          </a:p>
        </p:txBody>
      </p:sp>
      <p:sp>
        <p:nvSpPr>
          <p:cNvPr id="563203" name="Text Box 4"/>
          <p:cNvSpPr txBox="1">
            <a:spLocks noChangeArrowheads="1"/>
          </p:cNvSpPr>
          <p:nvPr/>
        </p:nvSpPr>
        <p:spPr bwMode="auto">
          <a:xfrm>
            <a:off x="457200" y="4503738"/>
            <a:ext cx="8686800" cy="1800225"/>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FFFF00"/>
                </a:solidFill>
              </a:rPr>
              <a:t>One group – the PTSD group (N = 30) – </a:t>
            </a:r>
          </a:p>
          <a:p>
            <a:pPr>
              <a:buFont typeface="Wingdings" pitchFamily="2" charset="2"/>
              <a:buNone/>
            </a:pPr>
            <a:r>
              <a:rPr lang="en-US" sz="2800">
                <a:solidFill>
                  <a:srgbClr val="FFFF00"/>
                </a:solidFill>
              </a:rPr>
              <a:t>    scored above the 75th percentile </a:t>
            </a:r>
          </a:p>
          <a:p>
            <a:pPr>
              <a:buFont typeface="Wingdings" pitchFamily="2" charset="2"/>
              <a:buChar char="Ø"/>
            </a:pPr>
            <a:r>
              <a:rPr lang="en-US" sz="2800">
                <a:solidFill>
                  <a:srgbClr val="FFFF00"/>
                </a:solidFill>
              </a:rPr>
              <a:t>The other group – the non-PTSD group (N = 30) – scored below the 25th percentile </a:t>
            </a:r>
          </a:p>
        </p:txBody>
      </p:sp>
    </p:spTree>
    <p:extLst>
      <p:ext uri="{BB962C8B-B14F-4D97-AF65-F5344CB8AC3E}">
        <p14:creationId xmlns:p14="http://schemas.microsoft.com/office/powerpoint/2010/main" val="2916263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381000" y="1176338"/>
            <a:ext cx="8599488" cy="5681662"/>
          </a:xfrm>
        </p:spPr>
        <p:txBody>
          <a:bodyPr/>
          <a:lstStyle/>
          <a:p>
            <a:pPr eaLnBrk="1" hangingPunct="1">
              <a:lnSpc>
                <a:spcPct val="95000"/>
              </a:lnSpc>
              <a:spcBef>
                <a:spcPct val="30000"/>
              </a:spcBef>
              <a:defRPr/>
            </a:pPr>
            <a:r>
              <a:rPr lang="en-US" sz="2800" dirty="0">
                <a:latin typeface="Trebuchet MS" pitchFamily="34" charset="0"/>
              </a:rPr>
              <a:t>2 to 3 weeks later, the students were invited to a lab, where they performed a </a:t>
            </a:r>
            <a:r>
              <a:rPr lang="en-US" sz="2800" dirty="0" err="1">
                <a:latin typeface="Trebuchet MS" pitchFamily="34" charset="0"/>
              </a:rPr>
              <a:t>Stroop</a:t>
            </a:r>
            <a:r>
              <a:rPr lang="en-US" sz="2800" dirty="0">
                <a:latin typeface="Trebuchet MS" pitchFamily="34" charset="0"/>
              </a:rPr>
              <a:t> color-naming task including 10 terror-related words, 10 negatively </a:t>
            </a:r>
            <a:r>
              <a:rPr lang="en-US" sz="2800" dirty="0" err="1">
                <a:latin typeface="Trebuchet MS" pitchFamily="34" charset="0"/>
              </a:rPr>
              <a:t>valenced</a:t>
            </a:r>
            <a:r>
              <a:rPr lang="en-US" sz="2800" dirty="0">
                <a:latin typeface="Trebuchet MS" pitchFamily="34" charset="0"/>
              </a:rPr>
              <a:t> words unrelated to terror, and 10 neutral words </a:t>
            </a:r>
          </a:p>
          <a:p>
            <a:pPr lvl="1" eaLnBrk="1" hangingPunct="1">
              <a:lnSpc>
                <a:spcPct val="95000"/>
              </a:lnSpc>
              <a:spcBef>
                <a:spcPct val="30000"/>
              </a:spcBef>
              <a:defRPr/>
            </a:pPr>
            <a:r>
              <a:rPr lang="en-US" dirty="0">
                <a:solidFill>
                  <a:srgbClr val="FF0000"/>
                </a:solidFill>
                <a:latin typeface="Trebuchet MS" pitchFamily="34" charset="0"/>
              </a:rPr>
              <a:t>bomb</a:t>
            </a:r>
            <a:r>
              <a:rPr lang="en-US" dirty="0">
                <a:solidFill>
                  <a:srgbClr val="FFFF00"/>
                </a:solidFill>
                <a:latin typeface="Trebuchet MS" pitchFamily="34" charset="0"/>
              </a:rPr>
              <a:t> </a:t>
            </a:r>
            <a:r>
              <a:rPr lang="en-US" dirty="0">
                <a:solidFill>
                  <a:srgbClr val="008000"/>
                </a:solidFill>
                <a:latin typeface="Trebuchet MS" pitchFamily="34" charset="0"/>
              </a:rPr>
              <a:t> </a:t>
            </a:r>
            <a:r>
              <a:rPr lang="en-US" dirty="0">
                <a:solidFill>
                  <a:srgbClr val="FFFF00"/>
                </a:solidFill>
                <a:latin typeface="Trebuchet MS" pitchFamily="34" charset="0"/>
              </a:rPr>
              <a:t>(say “red”)</a:t>
            </a:r>
          </a:p>
          <a:p>
            <a:pPr lvl="1" eaLnBrk="1" hangingPunct="1">
              <a:lnSpc>
                <a:spcPct val="95000"/>
              </a:lnSpc>
              <a:spcBef>
                <a:spcPct val="30000"/>
              </a:spcBef>
              <a:defRPr/>
            </a:pPr>
            <a:r>
              <a:rPr lang="en-US" dirty="0">
                <a:solidFill>
                  <a:srgbClr val="00FF00"/>
                </a:solidFill>
                <a:latin typeface="Trebuchet MS" pitchFamily="34" charset="0"/>
              </a:rPr>
              <a:t>gunfire</a:t>
            </a:r>
            <a:r>
              <a:rPr lang="en-US" dirty="0">
                <a:solidFill>
                  <a:srgbClr val="FFFF00"/>
                </a:solidFill>
                <a:latin typeface="Trebuchet MS" pitchFamily="34" charset="0"/>
              </a:rPr>
              <a:t> (say “green”)</a:t>
            </a:r>
          </a:p>
          <a:p>
            <a:pPr eaLnBrk="1" hangingPunct="1">
              <a:lnSpc>
                <a:spcPct val="95000"/>
              </a:lnSpc>
              <a:spcBef>
                <a:spcPct val="30000"/>
              </a:spcBef>
              <a:defRPr/>
            </a:pPr>
            <a:r>
              <a:rPr lang="en-US" sz="2800" dirty="0">
                <a:latin typeface="Trebuchet MS" pitchFamily="34" charset="0"/>
              </a:rPr>
              <a:t>They completed each trial while being subliminally primed with an attachment-security word (“being loved”), a positively </a:t>
            </a:r>
            <a:r>
              <a:rPr lang="en-US" sz="2800" dirty="0" err="1">
                <a:latin typeface="Trebuchet MS" pitchFamily="34" charset="0"/>
              </a:rPr>
              <a:t>valenced</a:t>
            </a:r>
            <a:r>
              <a:rPr lang="en-US" sz="2800" dirty="0">
                <a:latin typeface="Trebuchet MS" pitchFamily="34" charset="0"/>
              </a:rPr>
              <a:t> word not related to attachment (“success”), or a neutral word (“hat”) </a:t>
            </a:r>
          </a:p>
        </p:txBody>
      </p:sp>
      <p:sp>
        <p:nvSpPr>
          <p:cNvPr id="335875" name="Text Box 3"/>
          <p:cNvSpPr txBox="1">
            <a:spLocks noChangeArrowheads="1"/>
          </p:cNvSpPr>
          <p:nvPr/>
        </p:nvSpPr>
        <p:spPr bwMode="auto">
          <a:xfrm>
            <a:off x="1905000" y="349250"/>
            <a:ext cx="5221288" cy="641350"/>
          </a:xfrm>
          <a:prstGeom prst="rect">
            <a:avLst/>
          </a:prstGeom>
          <a:noFill/>
          <a:ln>
            <a:noFill/>
          </a:ln>
          <a:effectLst/>
          <a:extLst/>
        </p:spPr>
        <p:txBody>
          <a:bodyPr>
            <a:spAutoFit/>
          </a:bodyPr>
          <a:lstStyle/>
          <a:p>
            <a:pPr algn="ctr" eaLnBrk="0" hangingPunct="0">
              <a:spcBef>
                <a:spcPct val="50000"/>
              </a:spcBef>
              <a:defRPr/>
            </a:pPr>
            <a:r>
              <a:rPr lang="en-US" sz="3600" dirty="0">
                <a:solidFill>
                  <a:srgbClr val="FFFF00"/>
                </a:solidFill>
                <a:effectLst>
                  <a:outerShdw blurRad="38100" dist="38100" dir="2700000" algn="tl">
                    <a:srgbClr val="000000"/>
                  </a:outerShdw>
                </a:effectLst>
                <a:cs typeface="Times New Roman" pitchFamily="18" charset="0"/>
              </a:rPr>
              <a:t>Method (continued)</a:t>
            </a:r>
          </a:p>
        </p:txBody>
      </p:sp>
    </p:spTree>
    <p:extLst>
      <p:ext uri="{BB962C8B-B14F-4D97-AF65-F5344CB8AC3E}">
        <p14:creationId xmlns:p14="http://schemas.microsoft.com/office/powerpoint/2010/main" val="3564542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7297" name="Rectangle 2"/>
          <p:cNvSpPr>
            <a:spLocks noGrp="1" noChangeArrowheads="1"/>
          </p:cNvSpPr>
          <p:nvPr>
            <p:ph type="title"/>
          </p:nvPr>
        </p:nvSpPr>
        <p:spPr>
          <a:xfrm>
            <a:off x="-112713" y="323850"/>
            <a:ext cx="8842376" cy="1143000"/>
          </a:xfrm>
        </p:spPr>
        <p:txBody>
          <a:bodyPr/>
          <a:lstStyle/>
          <a:p>
            <a:pPr eaLnBrk="1" hangingPunct="1"/>
            <a:r>
              <a:rPr lang="en-US" sz="4000" smtClean="0">
                <a:solidFill>
                  <a:srgbClr val="FFFF00"/>
                </a:solidFill>
                <a:effectLst/>
                <a:latin typeface="Trebuchet MS" pitchFamily="34" charset="0"/>
                <a:cs typeface="Times New Roman" pitchFamily="18" charset="0"/>
              </a:rPr>
              <a:t>Results</a:t>
            </a:r>
            <a:r>
              <a:rPr lang="en-US" sz="4000" smtClean="0">
                <a:solidFill>
                  <a:srgbClr val="FFFF00"/>
                </a:solidFill>
                <a:effectLst/>
                <a:latin typeface="Trebuchet MS" pitchFamily="34" charset="0"/>
              </a:rPr>
              <a:t> </a:t>
            </a:r>
          </a:p>
        </p:txBody>
      </p:sp>
      <p:sp>
        <p:nvSpPr>
          <p:cNvPr id="337923" name="Rectangle 3"/>
          <p:cNvSpPr>
            <a:spLocks noGrp="1" noChangeArrowheads="1"/>
          </p:cNvSpPr>
          <p:nvPr>
            <p:ph type="body" idx="1"/>
          </p:nvPr>
        </p:nvSpPr>
        <p:spPr>
          <a:xfrm>
            <a:off x="304800" y="1447800"/>
            <a:ext cx="8599488" cy="5119688"/>
          </a:xfrm>
        </p:spPr>
        <p:txBody>
          <a:bodyPr/>
          <a:lstStyle/>
          <a:p>
            <a:pPr eaLnBrk="1" hangingPunct="1">
              <a:lnSpc>
                <a:spcPct val="95000"/>
              </a:lnSpc>
              <a:spcBef>
                <a:spcPct val="30000"/>
              </a:spcBef>
              <a:defRPr/>
            </a:pPr>
            <a:r>
              <a:rPr lang="en-US" sz="2800" dirty="0">
                <a:latin typeface="Trebuchet MS" pitchFamily="34" charset="0"/>
              </a:rPr>
              <a:t>Anxious students exhibited more post-traumatic thought intrusions and hyper-arousal symptoms</a:t>
            </a:r>
          </a:p>
          <a:p>
            <a:pPr eaLnBrk="1" hangingPunct="1">
              <a:lnSpc>
                <a:spcPct val="95000"/>
              </a:lnSpc>
              <a:spcBef>
                <a:spcPct val="30000"/>
              </a:spcBef>
              <a:defRPr/>
            </a:pPr>
            <a:r>
              <a:rPr lang="en-US" sz="2800" dirty="0">
                <a:latin typeface="Trebuchet MS" pitchFamily="34" charset="0"/>
              </a:rPr>
              <a:t>Avoidant students exhibited more defensive suppression of traumatic thoughts</a:t>
            </a:r>
            <a:r>
              <a:rPr lang="en-US" sz="2800" dirty="0">
                <a:solidFill>
                  <a:schemeClr val="accent1"/>
                </a:solidFill>
                <a:latin typeface="Trebuchet MS" pitchFamily="34" charset="0"/>
                <a:ea typeface="MS Mincho" pitchFamily="49" charset="-128"/>
              </a:rPr>
              <a:t> </a:t>
            </a:r>
          </a:p>
          <a:p>
            <a:pPr eaLnBrk="1" hangingPunct="1">
              <a:lnSpc>
                <a:spcPct val="95000"/>
              </a:lnSpc>
              <a:spcBef>
                <a:spcPct val="30000"/>
              </a:spcBef>
              <a:defRPr/>
            </a:pPr>
            <a:r>
              <a:rPr lang="en-US" sz="2800" dirty="0">
                <a:latin typeface="Trebuchet MS" pitchFamily="34" charset="0"/>
              </a:rPr>
              <a:t>Students in the PTSD group had longer color-naming latencies for terror words (implying greater mental accessibility or activation of terror-related thoughts) </a:t>
            </a:r>
          </a:p>
          <a:p>
            <a:pPr eaLnBrk="1" hangingPunct="1">
              <a:lnSpc>
                <a:spcPct val="95000"/>
              </a:lnSpc>
              <a:spcBef>
                <a:spcPct val="30000"/>
              </a:spcBef>
              <a:defRPr/>
            </a:pPr>
            <a:r>
              <a:rPr lang="en-US" sz="2800" dirty="0">
                <a:latin typeface="Trebuchet MS" pitchFamily="34" charset="0"/>
              </a:rPr>
              <a:t>But this effect was qualified by a significant interaction with experimentally strengthened  security</a:t>
            </a:r>
            <a:r>
              <a:rPr lang="en-US" sz="2800" dirty="0">
                <a:effectLst/>
                <a:latin typeface="Trebuchet MS" pitchFamily="34" charset="0"/>
              </a:rPr>
              <a:t>  </a:t>
            </a:r>
          </a:p>
        </p:txBody>
      </p:sp>
    </p:spTree>
    <p:extLst>
      <p:ext uri="{BB962C8B-B14F-4D97-AF65-F5344CB8AC3E}">
        <p14:creationId xmlns:p14="http://schemas.microsoft.com/office/powerpoint/2010/main" val="1766145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9981" name="Object 13"/>
          <p:cNvGraphicFramePr>
            <a:graphicFrameLocks noGrp="1" noChangeAspect="1"/>
          </p:cNvGraphicFramePr>
          <p:nvPr>
            <p:ph type="chart" idx="1"/>
          </p:nvPr>
        </p:nvGraphicFramePr>
        <p:xfrm>
          <a:off x="769938" y="1355725"/>
          <a:ext cx="7772400" cy="5105400"/>
        </p:xfrm>
        <a:graphic>
          <a:graphicData uri="http://schemas.openxmlformats.org/presentationml/2006/ole">
            <mc:AlternateContent xmlns:mc="http://schemas.openxmlformats.org/markup-compatibility/2006">
              <mc:Choice xmlns:v="urn:schemas-microsoft-com:vml" Requires="v">
                <p:oleObj spid="_x0000_s563210" name="Chart" r:id="rId4" imgW="7772400" imgH="4114800" progId="MSGraph.Chart.8">
                  <p:embed followColorScheme="full"/>
                </p:oleObj>
              </mc:Choice>
              <mc:Fallback>
                <p:oleObj name="Chart" r:id="rId4" imgW="7772400" imgH="4114800" progId="MSGraph.Chart.8">
                  <p:embed followColorScheme="full"/>
                  <p:pic>
                    <p:nvPicPr>
                      <p:cNvPr id="0" name=""/>
                      <p:cNvPicPr>
                        <a:picLocks noGrp="1" noChangeAspect="1" noChangeArrowheads="1"/>
                      </p:cNvPicPr>
                      <p:nvPr/>
                    </p:nvPicPr>
                    <p:blipFill>
                      <a:blip r:embed="rId5"/>
                      <a:srcRect/>
                      <a:stretch>
                        <a:fillRect/>
                      </a:stretch>
                    </p:blipFill>
                    <p:spPr bwMode="auto">
                      <a:xfrm>
                        <a:off x="769938" y="1355725"/>
                        <a:ext cx="77724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9982" name="Text Box 3"/>
          <p:cNvSpPr txBox="1">
            <a:spLocks noChangeArrowheads="1"/>
          </p:cNvSpPr>
          <p:nvPr/>
        </p:nvSpPr>
        <p:spPr bwMode="auto">
          <a:xfrm>
            <a:off x="1638300" y="6184900"/>
            <a:ext cx="4724400" cy="4572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Prime Type</a:t>
            </a:r>
          </a:p>
        </p:txBody>
      </p:sp>
      <p:sp>
        <p:nvSpPr>
          <p:cNvPr id="339972" name="Text Box 4"/>
          <p:cNvSpPr txBox="1">
            <a:spLocks noChangeArrowheads="1"/>
          </p:cNvSpPr>
          <p:nvPr/>
        </p:nvSpPr>
        <p:spPr bwMode="auto">
          <a:xfrm>
            <a:off x="563563" y="381000"/>
            <a:ext cx="8278812" cy="1066800"/>
          </a:xfrm>
          <a:prstGeom prst="rect">
            <a:avLst/>
          </a:prstGeom>
          <a:noFill/>
          <a:ln>
            <a:noFill/>
          </a:ln>
          <a:effectLst/>
          <a:extLst/>
        </p:spPr>
        <p:txBody>
          <a:bodyPr>
            <a:spAutoFit/>
          </a:bodyPr>
          <a:lstStyle/>
          <a:p>
            <a:pPr>
              <a:defRPr/>
            </a:pPr>
            <a:r>
              <a:rPr lang="en-US" sz="3200" dirty="0">
                <a:solidFill>
                  <a:srgbClr val="FFFF00"/>
                </a:solidFill>
                <a:effectLst>
                  <a:outerShdw blurRad="38100" dist="38100" dir="2700000" algn="tl">
                    <a:srgbClr val="000000">
                      <a:alpha val="43137"/>
                    </a:srgbClr>
                  </a:outerShdw>
                </a:effectLst>
                <a:cs typeface="Times New Roman" pitchFamily="18" charset="0"/>
              </a:rPr>
              <a:t>Color-naming latencies (in milliseconds)</a:t>
            </a:r>
          </a:p>
          <a:p>
            <a:pPr>
              <a:defRPr/>
            </a:pPr>
            <a:r>
              <a:rPr lang="en-US" sz="3200" dirty="0">
                <a:solidFill>
                  <a:srgbClr val="FFFF00"/>
                </a:solidFill>
                <a:effectLst>
                  <a:outerShdw blurRad="38100" dist="38100" dir="2700000" algn="tl">
                    <a:srgbClr val="000000">
                      <a:alpha val="43137"/>
                    </a:srgbClr>
                  </a:outerShdw>
                </a:effectLst>
                <a:cs typeface="Times New Roman" pitchFamily="18" charset="0"/>
              </a:rPr>
              <a:t>for terror-related words</a:t>
            </a:r>
          </a:p>
        </p:txBody>
      </p:sp>
    </p:spTree>
    <p:extLst>
      <p:ext uri="{BB962C8B-B14F-4D97-AF65-F5344CB8AC3E}">
        <p14:creationId xmlns:p14="http://schemas.microsoft.com/office/powerpoint/2010/main" val="3747973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47800" y="202980"/>
            <a:ext cx="5803900" cy="608013"/>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4000" dirty="0">
                <a:solidFill>
                  <a:srgbClr val="FFFF00"/>
                </a:solidFill>
                <a:effectLst>
                  <a:outerShdw blurRad="38100" dist="38100" dir="2700000" algn="tl">
                    <a:srgbClr val="000000">
                      <a:alpha val="43137"/>
                    </a:srgbClr>
                  </a:outerShdw>
                </a:effectLst>
                <a:latin typeface="Trebuchet MS" pitchFamily="34" charset="0"/>
              </a:rPr>
              <a:t>Overview</a:t>
            </a:r>
          </a:p>
        </p:txBody>
      </p:sp>
      <p:sp>
        <p:nvSpPr>
          <p:cNvPr id="73731" name="Rectangle 3"/>
          <p:cNvSpPr>
            <a:spLocks noGrp="1" noChangeArrowheads="1"/>
          </p:cNvSpPr>
          <p:nvPr>
            <p:ph type="body" idx="1"/>
          </p:nvPr>
        </p:nvSpPr>
        <p:spPr>
          <a:xfrm>
            <a:off x="78616" y="740650"/>
            <a:ext cx="8951390" cy="58674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sz="2800" dirty="0">
                <a:latin typeface="Trebuchet MS" pitchFamily="34" charset="0"/>
                <a:cs typeface="Times New Roman" pitchFamily="18" charset="0"/>
              </a:rPr>
              <a:t>Attachment security as a resilience </a:t>
            </a:r>
            <a:r>
              <a:rPr lang="en-US" sz="2800" dirty="0" smtClean="0">
                <a:latin typeface="Trebuchet MS" pitchFamily="34" charset="0"/>
                <a:cs typeface="Times New Roman" pitchFamily="18" charset="0"/>
              </a:rPr>
              <a:t>resource</a:t>
            </a:r>
          </a:p>
          <a:p>
            <a:pPr marL="0" indent="0">
              <a:buNone/>
            </a:pPr>
            <a:endParaRPr lang="en-US" sz="2800" dirty="0">
              <a:latin typeface="Trebuchet MS" pitchFamily="34" charset="0"/>
              <a:cs typeface="Times New Roman" pitchFamily="18" charset="0"/>
            </a:endParaRPr>
          </a:p>
          <a:p>
            <a:r>
              <a:rPr lang="en-US" sz="2800" dirty="0">
                <a:latin typeface="Trebuchet MS" pitchFamily="34" charset="0"/>
                <a:cs typeface="Times New Roman" pitchFamily="18" charset="0"/>
              </a:rPr>
              <a:t>Review of findings from studies showing that attachment security, both dispositional and experimentally induced, facilitates emotion regulation and mental </a:t>
            </a:r>
            <a:r>
              <a:rPr lang="en-US" sz="2800" dirty="0" smtClean="0">
                <a:latin typeface="Trebuchet MS" pitchFamily="34" charset="0"/>
                <a:cs typeface="Times New Roman" pitchFamily="18" charset="0"/>
              </a:rPr>
              <a:t>health</a:t>
            </a:r>
          </a:p>
          <a:p>
            <a:pPr marL="0" indent="0">
              <a:buNone/>
            </a:pPr>
            <a:endParaRPr lang="en-US" sz="2800" dirty="0">
              <a:latin typeface="Trebuchet MS" pitchFamily="34" charset="0"/>
              <a:cs typeface="Times New Roman" pitchFamily="18" charset="0"/>
            </a:endParaRPr>
          </a:p>
          <a:p>
            <a:r>
              <a:rPr lang="en-US" sz="2800" dirty="0">
                <a:latin typeface="Trebuchet MS" pitchFamily="34" charset="0"/>
                <a:cs typeface="Times New Roman" pitchFamily="18" charset="0"/>
              </a:rPr>
              <a:t>Review of </a:t>
            </a:r>
            <a:r>
              <a:rPr lang="en-US" sz="2800" dirty="0">
                <a:latin typeface="Trebuchet MS" pitchFamily="34" charset="0"/>
              </a:rPr>
              <a:t>key findings </a:t>
            </a:r>
            <a:r>
              <a:rPr lang="en-US" sz="2800" dirty="0" smtClean="0">
                <a:latin typeface="Trebuchet MS" pitchFamily="34" charset="0"/>
              </a:rPr>
              <a:t>showing </a:t>
            </a:r>
            <a:r>
              <a:rPr lang="en-US" sz="2800" dirty="0">
                <a:latin typeface="Trebuchet MS" pitchFamily="34" charset="0"/>
              </a:rPr>
              <a:t>that being involved in a relationship with a sensitive and supportive romantic partner, group leader, team co-worker, or therapist has long-term beneficial effects on attachment-specific cognitions and feelings as well as broader psychological </a:t>
            </a:r>
            <a:r>
              <a:rPr lang="en-US" sz="2800" dirty="0" smtClean="0">
                <a:latin typeface="Trebuchet MS" pitchFamily="34" charset="0"/>
              </a:rPr>
              <a:t>functioning</a:t>
            </a:r>
          </a:p>
        </p:txBody>
      </p:sp>
    </p:spTree>
    <p:extLst>
      <p:ext uri="{BB962C8B-B14F-4D97-AF65-F5344CB8AC3E}">
        <p14:creationId xmlns:p14="http://schemas.microsoft.com/office/powerpoint/2010/main" val="62727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279400"/>
            <a:ext cx="8948738" cy="1143000"/>
          </a:xfrm>
        </p:spPr>
        <p:txBody>
          <a:bodyPr/>
          <a:lstStyle/>
          <a:p>
            <a:pPr eaLnBrk="1" hangingPunct="1">
              <a:defRPr/>
            </a:pPr>
            <a:r>
              <a:rPr lang="en-US" sz="3600" dirty="0" smtClean="0">
                <a:solidFill>
                  <a:srgbClr val="FFFF00"/>
                </a:solidFill>
              </a:rPr>
              <a:t>Attachment and PTSD in real life </a:t>
            </a:r>
            <a:br>
              <a:rPr lang="en-US" sz="3600" dirty="0" smtClean="0">
                <a:solidFill>
                  <a:srgbClr val="FFFF00"/>
                </a:solidFill>
              </a:rPr>
            </a:br>
            <a:r>
              <a:rPr lang="en-US" sz="2800" dirty="0" smtClean="0">
                <a:solidFill>
                  <a:srgbClr val="FFFF00"/>
                </a:solidFill>
              </a:rPr>
              <a:t>(</a:t>
            </a:r>
            <a:r>
              <a:rPr lang="en-US" sz="2800" dirty="0" err="1" smtClean="0">
                <a:solidFill>
                  <a:srgbClr val="FFFF00"/>
                </a:solidFill>
              </a:rPr>
              <a:t>Ein-Dor</a:t>
            </a:r>
            <a:r>
              <a:rPr lang="en-US" sz="2800" dirty="0" smtClean="0">
                <a:solidFill>
                  <a:srgbClr val="FFFF00"/>
                </a:solidFill>
              </a:rPr>
              <a:t> et al., </a:t>
            </a:r>
            <a:r>
              <a:rPr lang="en-US" sz="2800" dirty="0" err="1" smtClean="0">
                <a:solidFill>
                  <a:srgbClr val="FFFF00"/>
                </a:solidFill>
              </a:rPr>
              <a:t>JCounselingP</a:t>
            </a:r>
            <a:r>
              <a:rPr lang="en-US" sz="2800" dirty="0" smtClean="0">
                <a:solidFill>
                  <a:srgbClr val="FFFF00"/>
                </a:solidFill>
              </a:rPr>
              <a:t>, 2010)</a:t>
            </a:r>
          </a:p>
        </p:txBody>
      </p:sp>
      <p:sp>
        <p:nvSpPr>
          <p:cNvPr id="344067" name="Rectangle 3"/>
          <p:cNvSpPr>
            <a:spLocks noGrp="1" noChangeArrowheads="1"/>
          </p:cNvSpPr>
          <p:nvPr>
            <p:ph type="body" idx="1"/>
          </p:nvPr>
        </p:nvSpPr>
        <p:spPr>
          <a:xfrm>
            <a:off x="155575" y="1547813"/>
            <a:ext cx="8912225" cy="4811712"/>
          </a:xfrm>
        </p:spPr>
        <p:txBody>
          <a:bodyPr/>
          <a:lstStyle/>
          <a:p>
            <a:pPr eaLnBrk="1" hangingPunct="1">
              <a:lnSpc>
                <a:spcPct val="150000"/>
              </a:lnSpc>
              <a:spcBef>
                <a:spcPct val="35000"/>
              </a:spcBef>
              <a:defRPr/>
            </a:pPr>
            <a:r>
              <a:rPr lang="en-US" sz="2400" dirty="0" smtClean="0">
                <a:latin typeface="Trebuchet MS" pitchFamily="34" charset="0"/>
              </a:rPr>
              <a:t>In a sample of Israeli ex-prisoners of war from the 1973 Yom Kippur War, the men’s attachment insecurity predicted their wives’ secondary PTSD symptoms over at least a 6-year period, suggesting that caring for an insecure PTSD victim was costly to their caregiving wives. </a:t>
            </a:r>
          </a:p>
          <a:p>
            <a:pPr eaLnBrk="1" hangingPunct="1">
              <a:lnSpc>
                <a:spcPct val="150000"/>
              </a:lnSpc>
              <a:spcBef>
                <a:spcPct val="35000"/>
              </a:spcBef>
              <a:defRPr/>
            </a:pPr>
            <a:r>
              <a:rPr lang="en-US" sz="2400" dirty="0" smtClean="0">
                <a:latin typeface="Trebuchet MS" pitchFamily="34" charset="0"/>
              </a:rPr>
              <a:t>Also, the wives’ attachment insecurity predicted their husbands’ symptom severity, suggesting a cycle of traumatization involving both partners. </a:t>
            </a:r>
            <a:endParaRPr lang="en-US" sz="2400" b="1" dirty="0" smtClean="0">
              <a:solidFill>
                <a:srgbClr val="FFFF00"/>
              </a:solidFill>
              <a:effectLst/>
              <a:latin typeface="Trebuchet MS" pitchFamily="34" charset="0"/>
            </a:endParaRPr>
          </a:p>
        </p:txBody>
      </p:sp>
    </p:spTree>
    <p:extLst>
      <p:ext uri="{BB962C8B-B14F-4D97-AF65-F5344CB8AC3E}">
        <p14:creationId xmlns:p14="http://schemas.microsoft.com/office/powerpoint/2010/main" val="2632119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279400"/>
            <a:ext cx="8948738" cy="1143000"/>
          </a:xfrm>
        </p:spPr>
        <p:txBody>
          <a:bodyPr/>
          <a:lstStyle/>
          <a:p>
            <a:pPr eaLnBrk="1" hangingPunct="1">
              <a:defRPr/>
            </a:pPr>
            <a:r>
              <a:rPr lang="en-US" sz="3600" smtClean="0">
                <a:solidFill>
                  <a:srgbClr val="FFFF00"/>
                </a:solidFill>
              </a:rPr>
              <a:t>Attachment security and </a:t>
            </a:r>
            <a:br>
              <a:rPr lang="en-US" sz="3600" smtClean="0">
                <a:solidFill>
                  <a:srgbClr val="FFFF00"/>
                </a:solidFill>
              </a:rPr>
            </a:br>
            <a:r>
              <a:rPr lang="en-US" sz="3600" smtClean="0">
                <a:solidFill>
                  <a:srgbClr val="FFFF00"/>
                </a:solidFill>
              </a:rPr>
              <a:t>eating disorders</a:t>
            </a:r>
          </a:p>
        </p:txBody>
      </p:sp>
      <p:sp>
        <p:nvSpPr>
          <p:cNvPr id="344067" name="Rectangle 3"/>
          <p:cNvSpPr>
            <a:spLocks noGrp="1" noChangeArrowheads="1"/>
          </p:cNvSpPr>
          <p:nvPr>
            <p:ph type="body" idx="1"/>
          </p:nvPr>
        </p:nvSpPr>
        <p:spPr>
          <a:xfrm>
            <a:off x="155575" y="1547813"/>
            <a:ext cx="8912225" cy="4811712"/>
          </a:xfrm>
        </p:spPr>
        <p:txBody>
          <a:bodyPr/>
          <a:lstStyle/>
          <a:p>
            <a:pPr eaLnBrk="1" hangingPunct="1">
              <a:lnSpc>
                <a:spcPct val="90000"/>
              </a:lnSpc>
              <a:spcBef>
                <a:spcPct val="35000"/>
              </a:spcBef>
              <a:defRPr/>
            </a:pPr>
            <a:r>
              <a:rPr lang="en-US" sz="2400" smtClean="0">
                <a:latin typeface="Trebuchet MS" pitchFamily="34" charset="0"/>
              </a:rPr>
              <a:t>From an attachment perspective, eating disorders can be viewed as a result of frustrating interactions with attachment figures; associated with insecure attachment and problems in regulating distress and managing close relationships  </a:t>
            </a:r>
          </a:p>
          <a:p>
            <a:pPr eaLnBrk="1" hangingPunct="1">
              <a:lnSpc>
                <a:spcPct val="90000"/>
              </a:lnSpc>
              <a:spcBef>
                <a:spcPct val="35000"/>
              </a:spcBef>
              <a:defRPr/>
            </a:pPr>
            <a:r>
              <a:rPr lang="en-US" sz="2400" smtClean="0">
                <a:latin typeface="Trebuchet MS" pitchFamily="34" charset="0"/>
              </a:rPr>
              <a:t>This hypothesis has received empirical support in correlational studies </a:t>
            </a:r>
          </a:p>
          <a:p>
            <a:pPr eaLnBrk="1" hangingPunct="1">
              <a:lnSpc>
                <a:spcPct val="90000"/>
              </a:lnSpc>
              <a:spcBef>
                <a:spcPct val="35000"/>
              </a:spcBef>
              <a:defRPr/>
            </a:pPr>
            <a:r>
              <a:rPr lang="en-US" sz="2400" smtClean="0">
                <a:latin typeface="Trebuchet MS" pitchFamily="34" charset="0"/>
              </a:rPr>
              <a:t>We conducted two laboratory experiments assessing the effects of security priming on two frequently observed aspects of eating disorders: </a:t>
            </a:r>
          </a:p>
          <a:p>
            <a:pPr lvl="1" eaLnBrk="1" hangingPunct="1">
              <a:lnSpc>
                <a:spcPct val="90000"/>
              </a:lnSpc>
              <a:spcBef>
                <a:spcPct val="35000"/>
              </a:spcBef>
              <a:defRPr/>
            </a:pPr>
            <a:r>
              <a:rPr lang="en-US" sz="2400" b="1" smtClean="0">
                <a:solidFill>
                  <a:srgbClr val="FFFF00"/>
                </a:solidFill>
                <a:effectLst/>
                <a:latin typeface="Trebuchet MS" pitchFamily="34" charset="0"/>
              </a:rPr>
              <a:t>Preoccupation with food and body shape</a:t>
            </a:r>
          </a:p>
          <a:p>
            <a:pPr lvl="1" eaLnBrk="1" hangingPunct="1">
              <a:lnSpc>
                <a:spcPct val="90000"/>
              </a:lnSpc>
              <a:spcBef>
                <a:spcPct val="35000"/>
              </a:spcBef>
              <a:defRPr/>
            </a:pPr>
            <a:r>
              <a:rPr lang="en-US" sz="2400" b="1" smtClean="0">
                <a:solidFill>
                  <a:srgbClr val="FFFF00"/>
                </a:solidFill>
                <a:effectLst/>
                <a:latin typeface="Trebuchet MS" pitchFamily="34" charset="0"/>
              </a:rPr>
              <a:t>Distorted body image</a:t>
            </a:r>
          </a:p>
          <a:p>
            <a:pPr eaLnBrk="1" hangingPunct="1">
              <a:lnSpc>
                <a:spcPct val="90000"/>
              </a:lnSpc>
              <a:spcBef>
                <a:spcPct val="35000"/>
              </a:spcBef>
              <a:defRPr/>
            </a:pPr>
            <a:endParaRPr lang="en-US" sz="2400" b="1" smtClean="0">
              <a:solidFill>
                <a:srgbClr val="FFFF00"/>
              </a:solidFill>
              <a:effectLst/>
              <a:latin typeface="Trebuchet MS" pitchFamily="34" charset="0"/>
            </a:endParaRPr>
          </a:p>
        </p:txBody>
      </p:sp>
    </p:spTree>
    <p:extLst>
      <p:ext uri="{BB962C8B-B14F-4D97-AF65-F5344CB8AC3E}">
        <p14:creationId xmlns:p14="http://schemas.microsoft.com/office/powerpoint/2010/main" val="3071577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701675"/>
            <a:ext cx="8948738" cy="1143000"/>
          </a:xfrm>
        </p:spPr>
        <p:txBody>
          <a:bodyPr/>
          <a:lstStyle/>
          <a:p>
            <a:pPr eaLnBrk="1" hangingPunct="1">
              <a:defRPr/>
            </a:pPr>
            <a:r>
              <a:rPr lang="en-US" sz="3600" smtClean="0">
                <a:solidFill>
                  <a:srgbClr val="FFFF00"/>
                </a:solidFill>
                <a:latin typeface="Trebuchet MS" pitchFamily="34" charset="0"/>
              </a:rPr>
              <a:t>Attachment security and </a:t>
            </a:r>
            <a:br>
              <a:rPr lang="en-US" sz="3600" smtClean="0">
                <a:solidFill>
                  <a:srgbClr val="FFFF00"/>
                </a:solidFill>
                <a:latin typeface="Trebuchet MS" pitchFamily="34" charset="0"/>
              </a:rPr>
            </a:br>
            <a:r>
              <a:rPr lang="en-US" sz="3600" smtClean="0">
                <a:solidFill>
                  <a:srgbClr val="FFFF00"/>
                </a:solidFill>
                <a:latin typeface="Trebuchet MS" pitchFamily="34" charset="0"/>
              </a:rPr>
              <a:t>eating disorders – Study 1</a:t>
            </a:r>
          </a:p>
        </p:txBody>
      </p:sp>
      <p:sp>
        <p:nvSpPr>
          <p:cNvPr id="350211" name="Rectangle 3"/>
          <p:cNvSpPr>
            <a:spLocks noGrp="1" noChangeArrowheads="1"/>
          </p:cNvSpPr>
          <p:nvPr>
            <p:ph type="body" idx="1"/>
          </p:nvPr>
        </p:nvSpPr>
        <p:spPr>
          <a:xfrm>
            <a:off x="155575" y="2314575"/>
            <a:ext cx="8629650" cy="5259388"/>
          </a:xfrm>
        </p:spPr>
        <p:txBody>
          <a:bodyPr/>
          <a:lstStyle/>
          <a:p>
            <a:pPr marL="609600" indent="-609600" eaLnBrk="1" hangingPunct="1">
              <a:spcBef>
                <a:spcPct val="35000"/>
              </a:spcBef>
              <a:defRPr/>
            </a:pPr>
            <a:r>
              <a:rPr lang="en-US" dirty="0">
                <a:latin typeface="Trebuchet MS" pitchFamily="34" charset="0"/>
              </a:rPr>
              <a:t>In one study, 45 inpatient women diagnosed with eating disorders and a control group of 45 age-matched healthy women performed a </a:t>
            </a:r>
            <a:r>
              <a:rPr lang="en-US" dirty="0" err="1">
                <a:latin typeface="Trebuchet MS" pitchFamily="34" charset="0"/>
              </a:rPr>
              <a:t>Stroop</a:t>
            </a:r>
            <a:r>
              <a:rPr lang="en-US" dirty="0">
                <a:latin typeface="Trebuchet MS" pitchFamily="34" charset="0"/>
              </a:rPr>
              <a:t> task while we measured color-naming latencies for words related to food and body shape</a:t>
            </a:r>
            <a:r>
              <a:rPr lang="en-US" dirty="0"/>
              <a:t> </a:t>
            </a:r>
          </a:p>
        </p:txBody>
      </p:sp>
    </p:spTree>
    <p:extLst>
      <p:ext uri="{BB962C8B-B14F-4D97-AF65-F5344CB8AC3E}">
        <p14:creationId xmlns:p14="http://schemas.microsoft.com/office/powerpoint/2010/main" val="1917986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0" y="279400"/>
            <a:ext cx="8948738" cy="1143000"/>
          </a:xfrm>
        </p:spPr>
        <p:txBody>
          <a:bodyPr/>
          <a:lstStyle/>
          <a:p>
            <a:pPr eaLnBrk="1" hangingPunct="1">
              <a:defRPr/>
            </a:pPr>
            <a:r>
              <a:rPr lang="en-US" sz="3600" smtClean="0">
                <a:solidFill>
                  <a:srgbClr val="FFFF00"/>
                </a:solidFill>
                <a:latin typeface="Trebuchet MS" pitchFamily="34" charset="0"/>
              </a:rPr>
              <a:t>Attachment security and </a:t>
            </a:r>
            <a:br>
              <a:rPr lang="en-US" sz="3600" smtClean="0">
                <a:solidFill>
                  <a:srgbClr val="FFFF00"/>
                </a:solidFill>
                <a:latin typeface="Trebuchet MS" pitchFamily="34" charset="0"/>
              </a:rPr>
            </a:br>
            <a:r>
              <a:rPr lang="en-US" sz="3600" smtClean="0">
                <a:solidFill>
                  <a:srgbClr val="FFFF00"/>
                </a:solidFill>
                <a:latin typeface="Trebuchet MS" pitchFamily="34" charset="0"/>
              </a:rPr>
              <a:t>eating disorders – Study 2</a:t>
            </a:r>
          </a:p>
        </p:txBody>
      </p:sp>
      <p:sp>
        <p:nvSpPr>
          <p:cNvPr id="352259" name="Rectangle 3"/>
          <p:cNvSpPr>
            <a:spLocks noGrp="1" noChangeArrowheads="1"/>
          </p:cNvSpPr>
          <p:nvPr>
            <p:ph type="body" idx="1"/>
          </p:nvPr>
        </p:nvSpPr>
        <p:spPr>
          <a:xfrm>
            <a:off x="-36513" y="1779588"/>
            <a:ext cx="9064626" cy="5259387"/>
          </a:xfrm>
        </p:spPr>
        <p:txBody>
          <a:bodyPr/>
          <a:lstStyle/>
          <a:p>
            <a:pPr marL="609600" indent="-609600" eaLnBrk="1" hangingPunct="1">
              <a:spcBef>
                <a:spcPct val="35000"/>
              </a:spcBef>
              <a:defRPr/>
            </a:pPr>
            <a:r>
              <a:rPr lang="en-US" sz="2800" dirty="0">
                <a:latin typeface="Trebuchet MS" pitchFamily="34" charset="0"/>
              </a:rPr>
              <a:t>In Study 2, a second sample of 45 eating disordered inpatient women and 45 age-matched healthy controls performed a computer-based task assessing body-image </a:t>
            </a:r>
            <a:r>
              <a:rPr lang="en-US" sz="2800" dirty="0" smtClean="0">
                <a:latin typeface="Trebuchet MS" pitchFamily="34" charset="0"/>
              </a:rPr>
              <a:t>distortions, using a photograph of them</a:t>
            </a:r>
          </a:p>
          <a:p>
            <a:pPr marL="609600" indent="-609600" eaLnBrk="1" hangingPunct="1">
              <a:spcBef>
                <a:spcPct val="35000"/>
              </a:spcBef>
              <a:defRPr/>
            </a:pPr>
            <a:r>
              <a:rPr lang="en-US" sz="2800" dirty="0" smtClean="0">
                <a:latin typeface="Trebuchet MS" pitchFamily="34" charset="0"/>
              </a:rPr>
              <a:t>The photo image was morphed in each direction from the actual picture, by 2% each time, creating 16 steps above and 16 steps below the actual size</a:t>
            </a:r>
          </a:p>
          <a:p>
            <a:pPr marL="609600" indent="-609600" eaLnBrk="1" hangingPunct="1">
              <a:spcBef>
                <a:spcPct val="35000"/>
              </a:spcBef>
              <a:defRPr/>
            </a:pPr>
            <a:r>
              <a:rPr lang="en-US" sz="2800" dirty="0" smtClean="0">
                <a:latin typeface="Trebuchet MS" pitchFamily="34" charset="0"/>
              </a:rPr>
              <a:t>Participants </a:t>
            </a:r>
            <a:r>
              <a:rPr lang="en-US" sz="2800" dirty="0">
                <a:latin typeface="Trebuchet MS" pitchFamily="34" charset="0"/>
              </a:rPr>
              <a:t>were </a:t>
            </a:r>
            <a:r>
              <a:rPr lang="en-US" sz="2800" dirty="0" smtClean="0">
                <a:latin typeface="Trebuchet MS" pitchFamily="34" charset="0"/>
              </a:rPr>
              <a:t>asked </a:t>
            </a:r>
            <a:r>
              <a:rPr lang="en-US" sz="2800" dirty="0">
                <a:latin typeface="Trebuchet MS" pitchFamily="34" charset="0"/>
              </a:rPr>
              <a:t>to adjust </a:t>
            </a:r>
            <a:r>
              <a:rPr lang="en-US" sz="2800" dirty="0" smtClean="0">
                <a:latin typeface="Trebuchet MS" pitchFamily="34" charset="0"/>
              </a:rPr>
              <a:t>the image of their </a:t>
            </a:r>
            <a:r>
              <a:rPr lang="en-US" sz="2800" dirty="0">
                <a:latin typeface="Trebuchet MS" pitchFamily="34" charset="0"/>
              </a:rPr>
              <a:t>body </a:t>
            </a:r>
            <a:r>
              <a:rPr lang="en-US" sz="2800" dirty="0" smtClean="0">
                <a:latin typeface="Trebuchet MS" pitchFamily="34" charset="0"/>
              </a:rPr>
              <a:t>until it seemed accurate to them</a:t>
            </a:r>
            <a:endParaRPr lang="en-US" dirty="0"/>
          </a:p>
        </p:txBody>
      </p:sp>
    </p:spTree>
    <p:extLst>
      <p:ext uri="{BB962C8B-B14F-4D97-AF65-F5344CB8AC3E}">
        <p14:creationId xmlns:p14="http://schemas.microsoft.com/office/powerpoint/2010/main" val="545095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471488"/>
            <a:ext cx="8948738" cy="1143000"/>
          </a:xfrm>
        </p:spPr>
        <p:txBody>
          <a:bodyPr/>
          <a:lstStyle/>
          <a:p>
            <a:pPr eaLnBrk="1" hangingPunct="1">
              <a:defRPr/>
            </a:pPr>
            <a:r>
              <a:rPr lang="en-US" sz="3600" smtClean="0">
                <a:solidFill>
                  <a:srgbClr val="FFFF00"/>
                </a:solidFill>
                <a:latin typeface="Trebuchet MS" pitchFamily="34" charset="0"/>
              </a:rPr>
              <a:t>Attachment security and </a:t>
            </a:r>
            <a:br>
              <a:rPr lang="en-US" sz="3600" smtClean="0">
                <a:solidFill>
                  <a:srgbClr val="FFFF00"/>
                </a:solidFill>
                <a:latin typeface="Trebuchet MS" pitchFamily="34" charset="0"/>
              </a:rPr>
            </a:br>
            <a:r>
              <a:rPr lang="en-US" sz="3600" smtClean="0">
                <a:solidFill>
                  <a:srgbClr val="FFFF00"/>
                </a:solidFill>
                <a:latin typeface="Trebuchet MS" pitchFamily="34" charset="0"/>
              </a:rPr>
              <a:t>eating disorders</a:t>
            </a:r>
          </a:p>
        </p:txBody>
      </p:sp>
      <p:sp>
        <p:nvSpPr>
          <p:cNvPr id="354307" name="Rectangle 3"/>
          <p:cNvSpPr>
            <a:spLocks noGrp="1" noChangeArrowheads="1"/>
          </p:cNvSpPr>
          <p:nvPr>
            <p:ph type="body" idx="1"/>
          </p:nvPr>
        </p:nvSpPr>
        <p:spPr>
          <a:xfrm>
            <a:off x="269875" y="1970088"/>
            <a:ext cx="8629650" cy="5259387"/>
          </a:xfrm>
        </p:spPr>
        <p:txBody>
          <a:bodyPr/>
          <a:lstStyle/>
          <a:p>
            <a:pPr marL="0" indent="0" eaLnBrk="1" hangingPunct="1">
              <a:spcBef>
                <a:spcPct val="35000"/>
              </a:spcBef>
              <a:buFont typeface="Wingdings" pitchFamily="2" charset="2"/>
              <a:buNone/>
            </a:pPr>
            <a:r>
              <a:rPr lang="en-US" smtClean="0">
                <a:latin typeface="Trebuchet MS" pitchFamily="34" charset="0"/>
              </a:rPr>
              <a:t>In both studies, participants were subliminally primed with either a security-promoting stimulus (the name of a security-enhancing attachment figure provided by the participant in a previous session) or the name of a familiar person or the name of an acquaintance who did not fulfill attachment-figure functions</a:t>
            </a:r>
            <a:r>
              <a:rPr lang="en-US" smtClean="0"/>
              <a:t> </a:t>
            </a:r>
          </a:p>
        </p:txBody>
      </p:sp>
    </p:spTree>
    <p:extLst>
      <p:ext uri="{BB962C8B-B14F-4D97-AF65-F5344CB8AC3E}">
        <p14:creationId xmlns:p14="http://schemas.microsoft.com/office/powerpoint/2010/main" val="436641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2433" name="Object 2"/>
          <p:cNvGraphicFramePr>
            <a:graphicFrameLocks noChangeAspect="1"/>
          </p:cNvGraphicFramePr>
          <p:nvPr/>
        </p:nvGraphicFramePr>
        <p:xfrm>
          <a:off x="50800" y="1252538"/>
          <a:ext cx="9271000" cy="4929187"/>
        </p:xfrm>
        <a:graphic>
          <a:graphicData uri="http://schemas.openxmlformats.org/presentationml/2006/ole">
            <mc:AlternateContent xmlns:mc="http://schemas.openxmlformats.org/markup-compatibility/2006">
              <mc:Choice xmlns:v="urn:schemas-microsoft-com:vml" Requires="v">
                <p:oleObj spid="_x0000_s564234" r:id="rId4" imgW="9272820" imgH="4932091" progId="Excel.Chart.8">
                  <p:embed/>
                </p:oleObj>
              </mc:Choice>
              <mc:Fallback>
                <p:oleObj r:id="rId4" imgW="9272820" imgH="493209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252538"/>
                        <a:ext cx="9271000"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34" name="Text Box 3"/>
          <p:cNvSpPr txBox="1">
            <a:spLocks noChangeArrowheads="1"/>
          </p:cNvSpPr>
          <p:nvPr/>
        </p:nvSpPr>
        <p:spPr bwMode="auto">
          <a:xfrm>
            <a:off x="231775" y="779463"/>
            <a:ext cx="5184775" cy="701675"/>
          </a:xfrm>
          <a:prstGeom prst="rect">
            <a:avLst/>
          </a:prstGeom>
          <a:noFill/>
          <a:ln w="9525">
            <a:noFill/>
            <a:miter lim="800000"/>
            <a:headEnd/>
            <a:tailEnd/>
          </a:ln>
        </p:spPr>
        <p:txBody>
          <a:bodyPr>
            <a:spAutoFit/>
          </a:bodyPr>
          <a:lstStyle/>
          <a:p>
            <a:pPr eaLnBrk="0" hangingPunct="0"/>
            <a:r>
              <a:rPr lang="en-US" sz="2000"/>
              <a:t>Color naming latencies (in milliseconds) for food and body shape words</a:t>
            </a:r>
            <a:endParaRPr lang="en-US" sz="2000" b="1">
              <a:solidFill>
                <a:srgbClr val="FFFF00"/>
              </a:solidFill>
            </a:endParaRPr>
          </a:p>
        </p:txBody>
      </p:sp>
      <p:sp>
        <p:nvSpPr>
          <p:cNvPr id="402435" name="Text Box 4"/>
          <p:cNvSpPr txBox="1">
            <a:spLocks noChangeArrowheads="1"/>
          </p:cNvSpPr>
          <p:nvPr/>
        </p:nvSpPr>
        <p:spPr bwMode="auto">
          <a:xfrm>
            <a:off x="769938" y="5926138"/>
            <a:ext cx="2582862" cy="641350"/>
          </a:xfrm>
          <a:prstGeom prst="rect">
            <a:avLst/>
          </a:prstGeom>
          <a:noFill/>
          <a:ln w="9525">
            <a:noFill/>
            <a:miter lim="800000"/>
            <a:headEnd/>
            <a:tailEnd/>
          </a:ln>
        </p:spPr>
        <p:txBody>
          <a:bodyPr>
            <a:spAutoFit/>
          </a:bodyPr>
          <a:lstStyle/>
          <a:p>
            <a:pPr algn="ctr">
              <a:lnSpc>
                <a:spcPct val="90000"/>
              </a:lnSpc>
            </a:pPr>
            <a:r>
              <a:rPr lang="en-US" sz="2000" b="1"/>
              <a:t>Eating Disorder</a:t>
            </a:r>
          </a:p>
          <a:p>
            <a:pPr algn="ctr">
              <a:lnSpc>
                <a:spcPct val="90000"/>
              </a:lnSpc>
            </a:pPr>
            <a:r>
              <a:rPr lang="en-US" sz="2000" b="1"/>
              <a:t>Group</a:t>
            </a:r>
          </a:p>
        </p:txBody>
      </p:sp>
      <p:sp>
        <p:nvSpPr>
          <p:cNvPr id="402436" name="Text Box 5"/>
          <p:cNvSpPr txBox="1">
            <a:spLocks noChangeArrowheads="1"/>
          </p:cNvSpPr>
          <p:nvPr/>
        </p:nvSpPr>
        <p:spPr bwMode="auto">
          <a:xfrm>
            <a:off x="3727450" y="5886450"/>
            <a:ext cx="2582863" cy="396875"/>
          </a:xfrm>
          <a:prstGeom prst="rect">
            <a:avLst/>
          </a:prstGeom>
          <a:noFill/>
          <a:ln w="9525">
            <a:noFill/>
            <a:miter lim="800000"/>
            <a:headEnd/>
            <a:tailEnd/>
          </a:ln>
        </p:spPr>
        <p:txBody>
          <a:bodyPr>
            <a:spAutoFit/>
          </a:bodyPr>
          <a:lstStyle/>
          <a:p>
            <a:pPr algn="ctr">
              <a:spcBef>
                <a:spcPct val="50000"/>
              </a:spcBef>
            </a:pPr>
            <a:r>
              <a:rPr lang="en-US" sz="2000" b="1"/>
              <a:t>Control Group</a:t>
            </a:r>
          </a:p>
        </p:txBody>
      </p:sp>
    </p:spTree>
    <p:extLst>
      <p:ext uri="{BB962C8B-B14F-4D97-AF65-F5344CB8AC3E}">
        <p14:creationId xmlns:p14="http://schemas.microsoft.com/office/powerpoint/2010/main" val="681844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348743105"/>
              </p:ext>
            </p:extLst>
          </p:nvPr>
        </p:nvGraphicFramePr>
        <p:xfrm>
          <a:off x="101600" y="1303338"/>
          <a:ext cx="9169400" cy="4827587"/>
        </p:xfrm>
        <a:graphic>
          <a:graphicData uri="http://schemas.openxmlformats.org/drawingml/2006/chart">
            <c:chart xmlns:c="http://schemas.openxmlformats.org/drawingml/2006/chart" xmlns:r="http://schemas.openxmlformats.org/officeDocument/2006/relationships" r:id="rId3"/>
          </a:graphicData>
        </a:graphic>
      </p:graphicFrame>
      <p:sp>
        <p:nvSpPr>
          <p:cNvPr id="404482" name="Text Box 3"/>
          <p:cNvSpPr txBox="1">
            <a:spLocks noChangeArrowheads="1"/>
          </p:cNvSpPr>
          <p:nvPr/>
        </p:nvSpPr>
        <p:spPr bwMode="auto">
          <a:xfrm>
            <a:off x="269875" y="763588"/>
            <a:ext cx="4264025" cy="701675"/>
          </a:xfrm>
          <a:prstGeom prst="rect">
            <a:avLst/>
          </a:prstGeom>
          <a:noFill/>
          <a:ln w="9525">
            <a:noFill/>
            <a:miter lim="800000"/>
            <a:headEnd/>
            <a:tailEnd/>
          </a:ln>
        </p:spPr>
        <p:txBody>
          <a:bodyPr>
            <a:spAutoFit/>
          </a:bodyPr>
          <a:lstStyle/>
          <a:p>
            <a:pPr eaLnBrk="0" hangingPunct="0"/>
            <a:r>
              <a:rPr lang="en-US" sz="2000"/>
              <a:t>Percentage of Distortion from Actual Body Weight</a:t>
            </a:r>
            <a:endParaRPr lang="en-US" sz="2000" b="1">
              <a:solidFill>
                <a:srgbClr val="FFFF00"/>
              </a:solidFill>
            </a:endParaRPr>
          </a:p>
        </p:txBody>
      </p:sp>
      <p:sp>
        <p:nvSpPr>
          <p:cNvPr id="404483" name="Text Box 4"/>
          <p:cNvSpPr txBox="1">
            <a:spLocks noChangeArrowheads="1"/>
          </p:cNvSpPr>
          <p:nvPr/>
        </p:nvSpPr>
        <p:spPr bwMode="auto">
          <a:xfrm>
            <a:off x="769938" y="5926138"/>
            <a:ext cx="2582862" cy="641350"/>
          </a:xfrm>
          <a:prstGeom prst="rect">
            <a:avLst/>
          </a:prstGeom>
          <a:noFill/>
          <a:ln w="9525">
            <a:noFill/>
            <a:miter lim="800000"/>
            <a:headEnd/>
            <a:tailEnd/>
          </a:ln>
        </p:spPr>
        <p:txBody>
          <a:bodyPr>
            <a:spAutoFit/>
          </a:bodyPr>
          <a:lstStyle/>
          <a:p>
            <a:pPr algn="ctr">
              <a:lnSpc>
                <a:spcPct val="90000"/>
              </a:lnSpc>
            </a:pPr>
            <a:r>
              <a:rPr lang="en-US" sz="2000" b="1"/>
              <a:t>Eating Disorder</a:t>
            </a:r>
          </a:p>
          <a:p>
            <a:pPr algn="ctr">
              <a:lnSpc>
                <a:spcPct val="90000"/>
              </a:lnSpc>
            </a:pPr>
            <a:r>
              <a:rPr lang="en-US" sz="2000" b="1"/>
              <a:t>Group</a:t>
            </a:r>
          </a:p>
        </p:txBody>
      </p:sp>
      <p:sp>
        <p:nvSpPr>
          <p:cNvPr id="404484" name="Text Box 5"/>
          <p:cNvSpPr txBox="1">
            <a:spLocks noChangeArrowheads="1"/>
          </p:cNvSpPr>
          <p:nvPr/>
        </p:nvSpPr>
        <p:spPr bwMode="auto">
          <a:xfrm>
            <a:off x="3727450" y="5886450"/>
            <a:ext cx="2582863" cy="396875"/>
          </a:xfrm>
          <a:prstGeom prst="rect">
            <a:avLst/>
          </a:prstGeom>
          <a:noFill/>
          <a:ln w="9525">
            <a:noFill/>
            <a:miter lim="800000"/>
            <a:headEnd/>
            <a:tailEnd/>
          </a:ln>
        </p:spPr>
        <p:txBody>
          <a:bodyPr>
            <a:spAutoFit/>
          </a:bodyPr>
          <a:lstStyle/>
          <a:p>
            <a:pPr algn="ctr">
              <a:spcBef>
                <a:spcPct val="50000"/>
              </a:spcBef>
            </a:pPr>
            <a:r>
              <a:rPr lang="en-US" sz="2000" b="1"/>
              <a:t>Control Group</a:t>
            </a:r>
          </a:p>
        </p:txBody>
      </p:sp>
    </p:spTree>
    <p:extLst>
      <p:ext uri="{BB962C8B-B14F-4D97-AF65-F5344CB8AC3E}">
        <p14:creationId xmlns:p14="http://schemas.microsoft.com/office/powerpoint/2010/main" val="80772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idx="4294967295"/>
          </p:nvPr>
        </p:nvSpPr>
        <p:spPr>
          <a:xfrm>
            <a:off x="0" y="549275"/>
            <a:ext cx="9144000" cy="998538"/>
          </a:xfrm>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smtClean="0">
                <a:solidFill>
                  <a:srgbClr val="FFFF00"/>
                </a:solidFill>
                <a:latin typeface="Trebuchet MS" pitchFamily="34" charset="0"/>
                <a:cs typeface="Tahoma" pitchFamily="34" charset="0"/>
              </a:rPr>
              <a:t>Another effect of enhanced security: </a:t>
            </a:r>
            <a:br>
              <a:rPr lang="en-GB" sz="3200" smtClean="0">
                <a:solidFill>
                  <a:srgbClr val="FFFF00"/>
                </a:solidFill>
                <a:latin typeface="Trebuchet MS" pitchFamily="34" charset="0"/>
                <a:cs typeface="Tahoma" pitchFamily="34" charset="0"/>
              </a:rPr>
            </a:br>
            <a:r>
              <a:rPr lang="en-GB" sz="3200" smtClean="0">
                <a:solidFill>
                  <a:srgbClr val="FFFF00"/>
                </a:solidFill>
                <a:latin typeface="Trebuchet MS" pitchFamily="34" charset="0"/>
                <a:cs typeface="Tahoma" pitchFamily="34" charset="0"/>
              </a:rPr>
              <a:t>Reduction of out-group derogation</a:t>
            </a:r>
          </a:p>
        </p:txBody>
      </p:sp>
      <p:sp>
        <p:nvSpPr>
          <p:cNvPr id="444419" name="Rectangle 3"/>
          <p:cNvSpPr>
            <a:spLocks noGrp="1" noChangeArrowheads="1"/>
          </p:cNvSpPr>
          <p:nvPr>
            <p:ph type="body" idx="4294967295"/>
          </p:nvPr>
        </p:nvSpPr>
        <p:spPr>
          <a:xfrm>
            <a:off x="117475" y="1776413"/>
            <a:ext cx="9026525" cy="4418012"/>
          </a:xfrm>
          <a:extLst/>
        </p:spPr>
        <p:txBody>
          <a:bodyPr lIns="90000" tIns="46800" rIns="90000" bIns="46800"/>
          <a:lstStyle/>
          <a:p>
            <a:pPr marL="609600" indent="-609600" defTabSz="457200" eaLnBrk="1" hangingPunct="1">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smtClean="0">
                <a:latin typeface="Trebuchet MS" pitchFamily="34" charset="0"/>
              </a:rPr>
              <a:t>In a series of five studies, we (Mikulincer &amp; Shaver, 2001) found strong evidence for the effects of security priming on out-group intolerance</a:t>
            </a:r>
          </a:p>
          <a:p>
            <a:pPr marL="609600" indent="-609600" defTabSz="457200" eaLnBrk="1" hangingPunct="1">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smtClean="0">
                <a:latin typeface="Trebuchet MS" pitchFamily="34" charset="0"/>
              </a:rPr>
              <a:t>Higher scores on attachment anxiety were associated with more hostile responses to a variety of out-groups </a:t>
            </a:r>
          </a:p>
          <a:p>
            <a:pPr marL="609600" indent="-609600" defTabSz="457200" eaLnBrk="1" hangingPunct="1">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smtClean="0">
                <a:latin typeface="Trebuchet MS" pitchFamily="34" charset="0"/>
              </a:rPr>
              <a:t>Experimental heightening of attachment security (e.g., subliminal presentation of security-related words; visualization of the faces of security-enhancing figures) eliminated negative responses to out-groups</a:t>
            </a:r>
          </a:p>
        </p:txBody>
      </p:sp>
    </p:spTree>
    <p:extLst>
      <p:ext uri="{BB962C8B-B14F-4D97-AF65-F5344CB8AC3E}">
        <p14:creationId xmlns:p14="http://schemas.microsoft.com/office/powerpoint/2010/main" val="15182257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6466" name="Rectangle 2"/>
          <p:cNvSpPr>
            <a:spLocks noGrp="1" noChangeArrowheads="1"/>
          </p:cNvSpPr>
          <p:nvPr>
            <p:ph type="title" idx="4294967295"/>
          </p:nvPr>
        </p:nvSpPr>
        <p:spPr>
          <a:xfrm>
            <a:off x="0" y="203200"/>
            <a:ext cx="9144000" cy="690563"/>
          </a:xfrm>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smtClean="0">
                <a:solidFill>
                  <a:srgbClr val="FFFF00"/>
                </a:solidFill>
                <a:latin typeface="Trebuchet MS" pitchFamily="34" charset="0"/>
                <a:cs typeface="Tahoma" pitchFamily="34" charset="0"/>
              </a:rPr>
              <a:t>Another example: Attachment and intergroup aggression</a:t>
            </a:r>
          </a:p>
        </p:txBody>
      </p:sp>
      <p:sp>
        <p:nvSpPr>
          <p:cNvPr id="446467" name="Rectangle 3"/>
          <p:cNvSpPr>
            <a:spLocks noGrp="1" noChangeArrowheads="1"/>
          </p:cNvSpPr>
          <p:nvPr>
            <p:ph type="body" idx="4294967295"/>
          </p:nvPr>
        </p:nvSpPr>
        <p:spPr>
          <a:xfrm>
            <a:off x="117475" y="1163638"/>
            <a:ext cx="8796338" cy="5568950"/>
          </a:xfrm>
          <a:extLst/>
        </p:spPr>
        <p:txBody>
          <a:bodyPr lIns="90000" tIns="46800" rIns="90000" bIns="46800"/>
          <a:lstStyle/>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Building on these studies, we (Mikulincer &amp; Shaver, 2007) found that increasing the sense of attachment security reduced ‘aggression’ toward a member of an outgroup</a:t>
            </a:r>
          </a:p>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Israeli Jewish students completed the ECR scales and participated in a study together with another Israeli Jew or an Israeli Arab (a  confederate of the experimenter)</a:t>
            </a:r>
          </a:p>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They were then subliminally exposed (for 20 ms) to the name of their own security-enhancing  figure, the name of a familiar person, or the name of an acquaintance</a:t>
            </a:r>
          </a:p>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Following the priming procedure, participants were informed that they would evaluate a food sample and that they had been randomly selected to give the confederate hot sauce to evaluate</a:t>
            </a:r>
          </a:p>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They also learned indirectly that the confederate strongly disliked spicy foods</a:t>
            </a:r>
          </a:p>
          <a:p>
            <a:pPr marL="609600" indent="-609600" defTabSz="457200" eaLnBrk="1" hangingPunct="1">
              <a:lnSpc>
                <a:spcPct val="90000"/>
              </a:lnSpc>
              <a:spcAft>
                <a:spcPct val="4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latin typeface="Trebuchet MS" pitchFamily="34" charset="0"/>
              </a:rPr>
              <a:t>The dependent variable was the amount of hot sauce allocated to the confederate</a:t>
            </a:r>
          </a:p>
        </p:txBody>
      </p:sp>
    </p:spTree>
    <p:extLst>
      <p:ext uri="{BB962C8B-B14F-4D97-AF65-F5344CB8AC3E}">
        <p14:creationId xmlns:p14="http://schemas.microsoft.com/office/powerpoint/2010/main" val="131665221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117233484"/>
              </p:ext>
            </p:extLst>
          </p:nvPr>
        </p:nvGraphicFramePr>
        <p:xfrm>
          <a:off x="0" y="1146564"/>
          <a:ext cx="9271000" cy="4929187"/>
        </p:xfrm>
        <a:graphic>
          <a:graphicData uri="http://schemas.openxmlformats.org/drawingml/2006/chart">
            <c:chart xmlns:c="http://schemas.openxmlformats.org/drawingml/2006/chart" xmlns:r="http://schemas.openxmlformats.org/officeDocument/2006/relationships" r:id="rId3"/>
          </a:graphicData>
        </a:graphic>
      </p:graphicFrame>
      <p:sp>
        <p:nvSpPr>
          <p:cNvPr id="450563" name="Text Box 3"/>
          <p:cNvSpPr txBox="1">
            <a:spLocks noChangeArrowheads="1"/>
          </p:cNvSpPr>
          <p:nvPr/>
        </p:nvSpPr>
        <p:spPr bwMode="auto">
          <a:xfrm>
            <a:off x="231775" y="779463"/>
            <a:ext cx="395605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Weight </a:t>
            </a:r>
            <a:r>
              <a:rPr lang="en-US" dirty="0"/>
              <a:t>in grams of hot sauce</a:t>
            </a:r>
          </a:p>
          <a:p>
            <a:r>
              <a:rPr lang="en-US" dirty="0"/>
              <a:t>allocated to the confederate</a:t>
            </a:r>
          </a:p>
          <a:p>
            <a:pPr algn="ctr" eaLnBrk="1" hangingPunct="1">
              <a:spcBef>
                <a:spcPct val="50000"/>
              </a:spcBef>
            </a:pPr>
            <a:endParaRPr lang="en-US" sz="2800" b="1" dirty="0">
              <a:solidFill>
                <a:srgbClr val="FFFF00"/>
              </a:solidFill>
            </a:endParaRPr>
          </a:p>
        </p:txBody>
      </p:sp>
      <p:sp>
        <p:nvSpPr>
          <p:cNvPr id="450564" name="Text Box 4"/>
          <p:cNvSpPr txBox="1">
            <a:spLocks noChangeArrowheads="1"/>
          </p:cNvSpPr>
          <p:nvPr/>
        </p:nvSpPr>
        <p:spPr bwMode="auto">
          <a:xfrm>
            <a:off x="769938" y="5926138"/>
            <a:ext cx="2582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b="1"/>
              <a:t>Arab Confederate</a:t>
            </a:r>
          </a:p>
        </p:txBody>
      </p:sp>
      <p:sp>
        <p:nvSpPr>
          <p:cNvPr id="450565" name="Text Box 5"/>
          <p:cNvSpPr txBox="1">
            <a:spLocks noChangeArrowheads="1"/>
          </p:cNvSpPr>
          <p:nvPr/>
        </p:nvSpPr>
        <p:spPr bwMode="auto">
          <a:xfrm>
            <a:off x="3727450" y="5886450"/>
            <a:ext cx="258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b="1"/>
              <a:t>Jewish Confederate</a:t>
            </a:r>
          </a:p>
        </p:txBody>
      </p:sp>
    </p:spTree>
    <p:extLst>
      <p:ext uri="{BB962C8B-B14F-4D97-AF65-F5344CB8AC3E}">
        <p14:creationId xmlns:p14="http://schemas.microsoft.com/office/powerpoint/2010/main" val="169351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2667000" y="38100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Signs of threat?</a:t>
            </a:r>
          </a:p>
        </p:txBody>
      </p:sp>
      <p:sp>
        <p:nvSpPr>
          <p:cNvPr id="291843" name="Text Box 3"/>
          <p:cNvSpPr txBox="1">
            <a:spLocks noChangeArrowheads="1"/>
          </p:cNvSpPr>
          <p:nvPr/>
        </p:nvSpPr>
        <p:spPr bwMode="auto">
          <a:xfrm>
            <a:off x="1676400" y="167640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Proximity-seeking strategies</a:t>
            </a:r>
          </a:p>
        </p:txBody>
      </p:sp>
      <p:sp>
        <p:nvSpPr>
          <p:cNvPr id="291844" name="Text Box 4"/>
          <p:cNvSpPr txBox="1">
            <a:spLocks noChangeArrowheads="1"/>
          </p:cNvSpPr>
          <p:nvPr/>
        </p:nvSpPr>
        <p:spPr bwMode="auto">
          <a:xfrm>
            <a:off x="1981200" y="25908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Is attachment figure available?</a:t>
            </a:r>
          </a:p>
        </p:txBody>
      </p:sp>
      <p:sp>
        <p:nvSpPr>
          <p:cNvPr id="291845" name="Text Box 5"/>
          <p:cNvSpPr txBox="1">
            <a:spLocks noChangeArrowheads="1"/>
          </p:cNvSpPr>
          <p:nvPr/>
        </p:nvSpPr>
        <p:spPr bwMode="auto">
          <a:xfrm>
            <a:off x="1600200" y="373380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Insecurity, distress compounding </a:t>
            </a:r>
          </a:p>
        </p:txBody>
      </p:sp>
      <p:sp>
        <p:nvSpPr>
          <p:cNvPr id="291846" name="Text Box 6"/>
          <p:cNvSpPr txBox="1">
            <a:spLocks noChangeArrowheads="1"/>
          </p:cNvSpPr>
          <p:nvPr/>
        </p:nvSpPr>
        <p:spPr bwMode="auto">
          <a:xfrm>
            <a:off x="2362200" y="4648200"/>
            <a:ext cx="213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Is proximity seeking a viable option?</a:t>
            </a:r>
          </a:p>
        </p:txBody>
      </p:sp>
      <p:sp>
        <p:nvSpPr>
          <p:cNvPr id="291847" name="Text Box 7"/>
          <p:cNvSpPr txBox="1">
            <a:spLocks noChangeArrowheads="1"/>
          </p:cNvSpPr>
          <p:nvPr/>
        </p:nvSpPr>
        <p:spPr bwMode="auto">
          <a:xfrm>
            <a:off x="1828800" y="6019800"/>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Hyperactivating strategies</a:t>
            </a:r>
          </a:p>
        </p:txBody>
      </p:sp>
      <p:sp>
        <p:nvSpPr>
          <p:cNvPr id="291848" name="AutoShape 8"/>
          <p:cNvSpPr>
            <a:spLocks noChangeArrowheads="1"/>
          </p:cNvSpPr>
          <p:nvPr/>
        </p:nvSpPr>
        <p:spPr bwMode="auto">
          <a:xfrm>
            <a:off x="2438400" y="0"/>
            <a:ext cx="1981200" cy="12954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49" name="Oval 9"/>
          <p:cNvSpPr>
            <a:spLocks noChangeArrowheads="1"/>
          </p:cNvSpPr>
          <p:nvPr/>
        </p:nvSpPr>
        <p:spPr bwMode="auto">
          <a:xfrm>
            <a:off x="1524000" y="1600200"/>
            <a:ext cx="36576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0" name="Text Box 10"/>
          <p:cNvSpPr txBox="1">
            <a:spLocks noChangeArrowheads="1"/>
          </p:cNvSpPr>
          <p:nvPr/>
        </p:nvSpPr>
        <p:spPr bwMode="auto">
          <a:xfrm>
            <a:off x="3505200" y="1219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Yes</a:t>
            </a:r>
          </a:p>
        </p:txBody>
      </p:sp>
      <p:sp>
        <p:nvSpPr>
          <p:cNvPr id="291851" name="AutoShape 11"/>
          <p:cNvSpPr>
            <a:spLocks noChangeArrowheads="1"/>
          </p:cNvSpPr>
          <p:nvPr/>
        </p:nvSpPr>
        <p:spPr bwMode="auto">
          <a:xfrm>
            <a:off x="1905000" y="2362200"/>
            <a:ext cx="2971800" cy="9906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2" name="Line 12"/>
          <p:cNvSpPr>
            <a:spLocks noChangeShapeType="1"/>
          </p:cNvSpPr>
          <p:nvPr/>
        </p:nvSpPr>
        <p:spPr bwMode="auto">
          <a:xfrm>
            <a:off x="3417888" y="2133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53" name="Oval 13"/>
          <p:cNvSpPr>
            <a:spLocks noChangeArrowheads="1"/>
          </p:cNvSpPr>
          <p:nvPr/>
        </p:nvSpPr>
        <p:spPr bwMode="auto">
          <a:xfrm>
            <a:off x="1295400" y="3733800"/>
            <a:ext cx="4038600" cy="457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4" name="Text Box 14"/>
          <p:cNvSpPr txBox="1">
            <a:spLocks noChangeArrowheads="1"/>
          </p:cNvSpPr>
          <p:nvPr/>
        </p:nvSpPr>
        <p:spPr bwMode="auto">
          <a:xfrm>
            <a:off x="3429000" y="3352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No</a:t>
            </a:r>
          </a:p>
        </p:txBody>
      </p:sp>
      <p:sp>
        <p:nvSpPr>
          <p:cNvPr id="291855" name="AutoShape 15"/>
          <p:cNvSpPr>
            <a:spLocks noChangeArrowheads="1"/>
          </p:cNvSpPr>
          <p:nvPr/>
        </p:nvSpPr>
        <p:spPr bwMode="auto">
          <a:xfrm>
            <a:off x="1828800" y="4495800"/>
            <a:ext cx="3048000" cy="12192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6" name="Line 16"/>
          <p:cNvSpPr>
            <a:spLocks noChangeShapeType="1"/>
          </p:cNvSpPr>
          <p:nvPr/>
        </p:nvSpPr>
        <p:spPr bwMode="auto">
          <a:xfrm>
            <a:off x="3352800" y="4191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57" name="Line 17"/>
          <p:cNvSpPr>
            <a:spLocks noChangeShapeType="1"/>
          </p:cNvSpPr>
          <p:nvPr/>
        </p:nvSpPr>
        <p:spPr bwMode="auto">
          <a:xfrm>
            <a:off x="3352800" y="3352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58" name="Oval 18"/>
          <p:cNvSpPr>
            <a:spLocks noChangeArrowheads="1"/>
          </p:cNvSpPr>
          <p:nvPr/>
        </p:nvSpPr>
        <p:spPr bwMode="auto">
          <a:xfrm>
            <a:off x="1752600" y="6019800"/>
            <a:ext cx="3276600" cy="457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9" name="Line 19"/>
          <p:cNvSpPr>
            <a:spLocks noChangeShapeType="1"/>
          </p:cNvSpPr>
          <p:nvPr/>
        </p:nvSpPr>
        <p:spPr bwMode="auto">
          <a:xfrm>
            <a:off x="3352800" y="5715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60" name="Text Box 20"/>
          <p:cNvSpPr txBox="1">
            <a:spLocks noChangeArrowheads="1"/>
          </p:cNvSpPr>
          <p:nvPr/>
        </p:nvSpPr>
        <p:spPr bwMode="auto">
          <a:xfrm>
            <a:off x="3429000" y="5638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Yes</a:t>
            </a:r>
          </a:p>
        </p:txBody>
      </p:sp>
      <p:sp>
        <p:nvSpPr>
          <p:cNvPr id="291861" name="Text Box 21"/>
          <p:cNvSpPr txBox="1">
            <a:spLocks noChangeArrowheads="1"/>
          </p:cNvSpPr>
          <p:nvPr/>
        </p:nvSpPr>
        <p:spPr bwMode="auto">
          <a:xfrm>
            <a:off x="5638800" y="2209800"/>
            <a:ext cx="137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attachment security, distress alleviation</a:t>
            </a:r>
          </a:p>
        </p:txBody>
      </p:sp>
      <p:sp>
        <p:nvSpPr>
          <p:cNvPr id="291862" name="Text Box 22"/>
          <p:cNvSpPr txBox="1">
            <a:spLocks noChangeArrowheads="1"/>
          </p:cNvSpPr>
          <p:nvPr/>
        </p:nvSpPr>
        <p:spPr bwMode="auto">
          <a:xfrm>
            <a:off x="7543800" y="236220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Security-based strategies</a:t>
            </a:r>
          </a:p>
        </p:txBody>
      </p:sp>
      <p:sp>
        <p:nvSpPr>
          <p:cNvPr id="291863" name="Text Box 23"/>
          <p:cNvSpPr txBox="1">
            <a:spLocks noChangeArrowheads="1"/>
          </p:cNvSpPr>
          <p:nvPr/>
        </p:nvSpPr>
        <p:spPr bwMode="auto">
          <a:xfrm>
            <a:off x="6934200" y="38100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Activation of other behavioral systems</a:t>
            </a:r>
          </a:p>
        </p:txBody>
      </p:sp>
      <p:sp>
        <p:nvSpPr>
          <p:cNvPr id="291864" name="Oval 24"/>
          <p:cNvSpPr>
            <a:spLocks noChangeArrowheads="1"/>
          </p:cNvSpPr>
          <p:nvPr/>
        </p:nvSpPr>
        <p:spPr bwMode="auto">
          <a:xfrm>
            <a:off x="5410200" y="1905000"/>
            <a:ext cx="1600200" cy="1905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5" name="Line 25"/>
          <p:cNvSpPr>
            <a:spLocks noChangeShapeType="1"/>
          </p:cNvSpPr>
          <p:nvPr/>
        </p:nvSpPr>
        <p:spPr bwMode="auto">
          <a:xfrm>
            <a:off x="4876800" y="2852738"/>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66" name="Text Box 26"/>
          <p:cNvSpPr txBox="1">
            <a:spLocks noChangeArrowheads="1"/>
          </p:cNvSpPr>
          <p:nvPr/>
        </p:nvSpPr>
        <p:spPr bwMode="auto">
          <a:xfrm>
            <a:off x="4824413" y="290671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Yes</a:t>
            </a:r>
          </a:p>
        </p:txBody>
      </p:sp>
      <p:sp>
        <p:nvSpPr>
          <p:cNvPr id="291867" name="Oval 27"/>
          <p:cNvSpPr>
            <a:spLocks noChangeArrowheads="1"/>
          </p:cNvSpPr>
          <p:nvPr/>
        </p:nvSpPr>
        <p:spPr bwMode="auto">
          <a:xfrm>
            <a:off x="7467600" y="2057400"/>
            <a:ext cx="1295400" cy="1600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8" name="Line 28"/>
          <p:cNvSpPr>
            <a:spLocks noChangeShapeType="1"/>
          </p:cNvSpPr>
          <p:nvPr/>
        </p:nvSpPr>
        <p:spPr bwMode="auto">
          <a:xfrm>
            <a:off x="7029450" y="2814638"/>
            <a:ext cx="438150" cy="4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69" name="Oval 29"/>
          <p:cNvSpPr>
            <a:spLocks noChangeArrowheads="1"/>
          </p:cNvSpPr>
          <p:nvPr/>
        </p:nvSpPr>
        <p:spPr bwMode="auto">
          <a:xfrm>
            <a:off x="6858000" y="304800"/>
            <a:ext cx="2057400" cy="1143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70" name="Line 30"/>
          <p:cNvSpPr>
            <a:spLocks noChangeShapeType="1"/>
          </p:cNvSpPr>
          <p:nvPr/>
        </p:nvSpPr>
        <p:spPr bwMode="auto">
          <a:xfrm flipV="1">
            <a:off x="8001000" y="1447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1" name="Line 31"/>
          <p:cNvSpPr>
            <a:spLocks noChangeShapeType="1"/>
          </p:cNvSpPr>
          <p:nvPr/>
        </p:nvSpPr>
        <p:spPr bwMode="auto">
          <a:xfrm>
            <a:off x="4419600" y="66357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2" name="Text Box 32"/>
          <p:cNvSpPr txBox="1">
            <a:spLocks noChangeArrowheads="1"/>
          </p:cNvSpPr>
          <p:nvPr/>
        </p:nvSpPr>
        <p:spPr bwMode="auto">
          <a:xfrm>
            <a:off x="4495800" y="609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No</a:t>
            </a:r>
          </a:p>
        </p:txBody>
      </p:sp>
      <p:sp>
        <p:nvSpPr>
          <p:cNvPr id="291873" name="Line 33"/>
          <p:cNvSpPr>
            <a:spLocks noChangeShapeType="1"/>
          </p:cNvSpPr>
          <p:nvPr/>
        </p:nvSpPr>
        <p:spPr bwMode="auto">
          <a:xfrm flipV="1">
            <a:off x="7848600" y="30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4" name="Line 34"/>
          <p:cNvSpPr>
            <a:spLocks noChangeShapeType="1"/>
          </p:cNvSpPr>
          <p:nvPr/>
        </p:nvSpPr>
        <p:spPr bwMode="auto">
          <a:xfrm flipH="1">
            <a:off x="3733800" y="228600"/>
            <a:ext cx="411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5" name="Line 35"/>
          <p:cNvSpPr>
            <a:spLocks noChangeShapeType="1"/>
          </p:cNvSpPr>
          <p:nvPr/>
        </p:nvSpPr>
        <p:spPr bwMode="auto">
          <a:xfrm flipV="1">
            <a:off x="7848600" y="22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6" name="Line 36"/>
          <p:cNvSpPr>
            <a:spLocks noChangeShapeType="1"/>
          </p:cNvSpPr>
          <p:nvPr/>
        </p:nvSpPr>
        <p:spPr bwMode="auto">
          <a:xfrm flipH="1">
            <a:off x="1066800" y="6172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7" name="Line 37"/>
          <p:cNvSpPr>
            <a:spLocks noChangeShapeType="1"/>
          </p:cNvSpPr>
          <p:nvPr/>
        </p:nvSpPr>
        <p:spPr bwMode="auto">
          <a:xfrm flipV="1">
            <a:off x="1066800" y="971550"/>
            <a:ext cx="9525" cy="520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8" name="Line 38"/>
          <p:cNvSpPr>
            <a:spLocks noChangeShapeType="1"/>
          </p:cNvSpPr>
          <p:nvPr/>
        </p:nvSpPr>
        <p:spPr bwMode="auto">
          <a:xfrm flipV="1">
            <a:off x="1082675" y="2862263"/>
            <a:ext cx="820738" cy="77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79" name="Line 39"/>
          <p:cNvSpPr>
            <a:spLocks noChangeShapeType="1"/>
          </p:cNvSpPr>
          <p:nvPr/>
        </p:nvSpPr>
        <p:spPr bwMode="auto">
          <a:xfrm flipV="1">
            <a:off x="1066800" y="685800"/>
            <a:ext cx="1371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0" name="Text Box 40"/>
          <p:cNvSpPr txBox="1">
            <a:spLocks noChangeArrowheads="1"/>
          </p:cNvSpPr>
          <p:nvPr/>
        </p:nvSpPr>
        <p:spPr bwMode="auto">
          <a:xfrm>
            <a:off x="1468438" y="25019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latin typeface="Times New Roman" pitchFamily="18" charset="0"/>
                <a:cs typeface="Arial" charset="0"/>
              </a:rPr>
              <a:t>+</a:t>
            </a:r>
          </a:p>
        </p:txBody>
      </p:sp>
      <p:sp>
        <p:nvSpPr>
          <p:cNvPr id="291881" name="Text Box 41"/>
          <p:cNvSpPr txBox="1">
            <a:spLocks noChangeArrowheads="1"/>
          </p:cNvSpPr>
          <p:nvPr/>
        </p:nvSpPr>
        <p:spPr bwMode="auto">
          <a:xfrm>
            <a:off x="2057400" y="381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latin typeface="Times New Roman" pitchFamily="18" charset="0"/>
                <a:cs typeface="Arial" charset="0"/>
              </a:rPr>
              <a:t>+</a:t>
            </a:r>
          </a:p>
        </p:txBody>
      </p:sp>
      <p:sp>
        <p:nvSpPr>
          <p:cNvPr id="291882" name="Text Box 42"/>
          <p:cNvSpPr txBox="1">
            <a:spLocks noChangeArrowheads="1"/>
          </p:cNvSpPr>
          <p:nvPr/>
        </p:nvSpPr>
        <p:spPr bwMode="auto">
          <a:xfrm>
            <a:off x="6019800" y="4953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Deactivating strategies</a:t>
            </a:r>
          </a:p>
        </p:txBody>
      </p:sp>
      <p:sp>
        <p:nvSpPr>
          <p:cNvPr id="291883" name="Oval 43"/>
          <p:cNvSpPr>
            <a:spLocks noChangeArrowheads="1"/>
          </p:cNvSpPr>
          <p:nvPr/>
        </p:nvSpPr>
        <p:spPr bwMode="auto">
          <a:xfrm>
            <a:off x="5791200" y="4800600"/>
            <a:ext cx="3048000" cy="6858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4" name="Line 44"/>
          <p:cNvSpPr>
            <a:spLocks noChangeShapeType="1"/>
          </p:cNvSpPr>
          <p:nvPr/>
        </p:nvSpPr>
        <p:spPr bwMode="auto">
          <a:xfrm>
            <a:off x="4876800" y="5105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5" name="Text Box 45"/>
          <p:cNvSpPr txBox="1">
            <a:spLocks noChangeArrowheads="1"/>
          </p:cNvSpPr>
          <p:nvPr/>
        </p:nvSpPr>
        <p:spPr bwMode="auto">
          <a:xfrm>
            <a:off x="4975225" y="5106988"/>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No</a:t>
            </a:r>
          </a:p>
        </p:txBody>
      </p:sp>
      <p:sp>
        <p:nvSpPr>
          <p:cNvPr id="291886" name="Line 46"/>
          <p:cNvSpPr>
            <a:spLocks noChangeShapeType="1"/>
          </p:cNvSpPr>
          <p:nvPr/>
        </p:nvSpPr>
        <p:spPr bwMode="auto">
          <a:xfrm>
            <a:off x="7391400" y="54864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7" name="Line 47"/>
          <p:cNvSpPr>
            <a:spLocks noChangeShapeType="1"/>
          </p:cNvSpPr>
          <p:nvPr/>
        </p:nvSpPr>
        <p:spPr bwMode="auto">
          <a:xfrm flipH="1">
            <a:off x="762000" y="6553200"/>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8" name="Line 48"/>
          <p:cNvSpPr>
            <a:spLocks noChangeShapeType="1"/>
          </p:cNvSpPr>
          <p:nvPr/>
        </p:nvSpPr>
        <p:spPr bwMode="auto">
          <a:xfrm flipV="1">
            <a:off x="762000" y="13716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9" name="Line 49"/>
          <p:cNvSpPr>
            <a:spLocks noChangeShapeType="1"/>
          </p:cNvSpPr>
          <p:nvPr/>
        </p:nvSpPr>
        <p:spPr bwMode="auto">
          <a:xfrm flipV="1">
            <a:off x="762000" y="2971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90" name="Line 50"/>
          <p:cNvSpPr>
            <a:spLocks noChangeShapeType="1"/>
          </p:cNvSpPr>
          <p:nvPr/>
        </p:nvSpPr>
        <p:spPr bwMode="auto">
          <a:xfrm flipV="1">
            <a:off x="762000" y="838200"/>
            <a:ext cx="1981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91" name="Text Box 51"/>
          <p:cNvSpPr txBox="1">
            <a:spLocks noChangeArrowheads="1"/>
          </p:cNvSpPr>
          <p:nvPr/>
        </p:nvSpPr>
        <p:spPr bwMode="auto">
          <a:xfrm>
            <a:off x="2057400" y="2895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latin typeface="Times New Roman" pitchFamily="18" charset="0"/>
                <a:cs typeface="Arial" charset="0"/>
              </a:rPr>
              <a:t>-</a:t>
            </a:r>
          </a:p>
        </p:txBody>
      </p:sp>
      <p:sp>
        <p:nvSpPr>
          <p:cNvPr id="291892" name="Text Box 52"/>
          <p:cNvSpPr txBox="1">
            <a:spLocks noChangeArrowheads="1"/>
          </p:cNvSpPr>
          <p:nvPr/>
        </p:nvSpPr>
        <p:spPr bwMode="auto">
          <a:xfrm>
            <a:off x="2438400" y="762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latin typeface="Times New Roman" pitchFamily="18" charset="0"/>
                <a:cs typeface="Arial" charset="0"/>
              </a:rPr>
              <a:t>-</a:t>
            </a:r>
          </a:p>
        </p:txBody>
      </p:sp>
      <p:sp>
        <p:nvSpPr>
          <p:cNvPr id="291893" name="Line 53"/>
          <p:cNvSpPr>
            <a:spLocks noChangeShapeType="1"/>
          </p:cNvSpPr>
          <p:nvPr/>
        </p:nvSpPr>
        <p:spPr bwMode="auto">
          <a:xfrm>
            <a:off x="3419475" y="127793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309045" y="228600"/>
            <a:ext cx="1748355" cy="707886"/>
          </a:xfrm>
          <a:prstGeom prst="rect">
            <a:avLst/>
          </a:prstGeom>
          <a:noFill/>
        </p:spPr>
        <p:txBody>
          <a:bodyPr wrap="square" rtlCol="0">
            <a:spAutoFit/>
          </a:bodyPr>
          <a:lstStyle/>
          <a:p>
            <a:r>
              <a:rPr lang="en-US" sz="2000" b="1" dirty="0" smtClean="0">
                <a:solidFill>
                  <a:srgbClr val="FFFF00"/>
                </a:solidFill>
              </a:rPr>
              <a:t>Our Model Again</a:t>
            </a:r>
            <a:endParaRPr lang="en-US" sz="2000" b="1" dirty="0">
              <a:solidFill>
                <a:srgbClr val="FFFF00"/>
              </a:solidFill>
            </a:endParaRPr>
          </a:p>
        </p:txBody>
      </p:sp>
    </p:spTree>
    <p:extLst>
      <p:ext uri="{BB962C8B-B14F-4D97-AF65-F5344CB8AC3E}">
        <p14:creationId xmlns:p14="http://schemas.microsoft.com/office/powerpoint/2010/main" val="3938884964"/>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0" y="241300"/>
            <a:ext cx="9144000" cy="1038225"/>
          </a:xfrm>
          <a:noFill/>
        </p:spPr>
        <p:txBody>
          <a:bodyPr/>
          <a:lstStyle/>
          <a:p>
            <a:pPr eaLnBrk="1" hangingPunct="1"/>
            <a:r>
              <a:rPr lang="en-US" sz="2800" smtClean="0">
                <a:solidFill>
                  <a:srgbClr val="FFFF00"/>
                </a:solidFill>
                <a:effectLst/>
                <a:latin typeface="Trebuchet MS" pitchFamily="34" charset="0"/>
              </a:rPr>
              <a:t>Attachment security, authenticity, and dishonesty</a:t>
            </a:r>
            <a:r>
              <a:rPr lang="en-US" sz="3200" smtClean="0">
                <a:solidFill>
                  <a:srgbClr val="FFFF00"/>
                </a:solidFill>
                <a:effectLst/>
                <a:latin typeface="Trebuchet MS" pitchFamily="34" charset="0"/>
              </a:rPr>
              <a:t>  </a:t>
            </a:r>
            <a:br>
              <a:rPr lang="en-US" sz="3200" smtClean="0">
                <a:solidFill>
                  <a:srgbClr val="FFFF00"/>
                </a:solidFill>
                <a:effectLst/>
                <a:latin typeface="Trebuchet MS" pitchFamily="34" charset="0"/>
              </a:rPr>
            </a:br>
            <a:r>
              <a:rPr lang="en-US" sz="2400" smtClean="0">
                <a:solidFill>
                  <a:srgbClr val="FFFF00"/>
                </a:solidFill>
                <a:effectLst/>
                <a:latin typeface="Trebuchet MS" pitchFamily="34" charset="0"/>
              </a:rPr>
              <a:t>(Gillath, Sesko, Shaver, &amp; Chun, </a:t>
            </a:r>
            <a:r>
              <a:rPr lang="en-US" sz="2400" i="1" smtClean="0">
                <a:solidFill>
                  <a:srgbClr val="FFFF00"/>
                </a:solidFill>
                <a:effectLst/>
                <a:latin typeface="Trebuchet MS" pitchFamily="34" charset="0"/>
              </a:rPr>
              <a:t>JPSP</a:t>
            </a:r>
            <a:r>
              <a:rPr lang="en-US" sz="2400" smtClean="0">
                <a:solidFill>
                  <a:srgbClr val="FFFF00"/>
                </a:solidFill>
                <a:effectLst/>
                <a:latin typeface="Trebuchet MS" pitchFamily="34" charset="0"/>
              </a:rPr>
              <a:t>, 2010)</a:t>
            </a:r>
            <a:r>
              <a:rPr lang="en-US" sz="3200" smtClean="0">
                <a:solidFill>
                  <a:srgbClr val="FFFF00"/>
                </a:solidFill>
                <a:effectLst/>
                <a:latin typeface="Trebuchet MS" pitchFamily="34" charset="0"/>
              </a:rPr>
              <a:t> </a:t>
            </a:r>
          </a:p>
        </p:txBody>
      </p:sp>
      <p:sp>
        <p:nvSpPr>
          <p:cNvPr id="315395" name="Rectangle 3"/>
          <p:cNvSpPr>
            <a:spLocks noGrp="1" noChangeArrowheads="1"/>
          </p:cNvSpPr>
          <p:nvPr>
            <p:ph type="body" idx="4294967295"/>
          </p:nvPr>
        </p:nvSpPr>
        <p:spPr>
          <a:xfrm>
            <a:off x="77788" y="1393825"/>
            <a:ext cx="8988425" cy="5414963"/>
          </a:xfrm>
          <a:extLst/>
        </p:spPr>
        <p:txBody>
          <a:bodyPr/>
          <a:lstStyle/>
          <a:p>
            <a:pPr marL="533400" indent="-533400" eaLnBrk="1" hangingPunct="1">
              <a:lnSpc>
                <a:spcPct val="90000"/>
              </a:lnSpc>
              <a:spcBef>
                <a:spcPct val="60000"/>
              </a:spcBef>
            </a:pPr>
            <a:r>
              <a:rPr lang="en-US" sz="2400" smtClean="0">
                <a:latin typeface="Trebuchet MS" pitchFamily="34" charset="0"/>
              </a:rPr>
              <a:t>We conducted 8 studies to see if attachment insecurity  is associated with being less honest and less authentic.</a:t>
            </a:r>
            <a:r>
              <a:rPr lang="en-US" sz="2400" smtClean="0">
                <a:effectLst/>
                <a:latin typeface="Trebuchet MS" pitchFamily="34" charset="0"/>
              </a:rPr>
              <a:t> </a:t>
            </a:r>
          </a:p>
          <a:p>
            <a:pPr marL="533400" indent="-533400" eaLnBrk="1" hangingPunct="1">
              <a:lnSpc>
                <a:spcPct val="90000"/>
              </a:lnSpc>
              <a:spcBef>
                <a:spcPct val="60000"/>
              </a:spcBef>
            </a:pPr>
            <a:r>
              <a:rPr lang="en-US" sz="2400" smtClean="0">
                <a:latin typeface="Trebuchet MS" pitchFamily="34" charset="0"/>
              </a:rPr>
              <a:t>The first 4 studies showed that authenticity (measured with existing self-report questionnaires) is related to scoring low on attachment anxiety and avoidance and that the two forms of insecurity are associated with different aspects of inauthenticity. </a:t>
            </a:r>
          </a:p>
          <a:p>
            <a:pPr marL="533400" indent="-533400" eaLnBrk="1" hangingPunct="1">
              <a:lnSpc>
                <a:spcPct val="90000"/>
              </a:lnSpc>
              <a:spcBef>
                <a:spcPct val="60000"/>
              </a:spcBef>
            </a:pPr>
            <a:r>
              <a:rPr lang="en-US" sz="2400" smtClean="0">
                <a:latin typeface="Trebuchet MS" pitchFamily="34" charset="0"/>
              </a:rPr>
              <a:t>The first set of studies also showed that conscious and unconscious security priming increase state authenticity (compared with neutral or insecurity priming). </a:t>
            </a:r>
          </a:p>
          <a:p>
            <a:pPr marL="533400" indent="-533400" eaLnBrk="1" hangingPunct="1">
              <a:lnSpc>
                <a:spcPct val="90000"/>
              </a:lnSpc>
              <a:spcBef>
                <a:spcPct val="60000"/>
              </a:spcBef>
            </a:pPr>
            <a:r>
              <a:rPr lang="en-US" sz="2400" smtClean="0">
                <a:latin typeface="Trebuchet MS" pitchFamily="34" charset="0"/>
              </a:rPr>
              <a:t>The last 4 studies showed that insecurity is related to dishonesty (lying and cheating) and that security priming reduces these tendencies and does so more effectively than positive mood priming.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660400" y="212725"/>
            <a:ext cx="7772400" cy="1143000"/>
          </a:xfrm>
          <a:noFill/>
        </p:spPr>
        <p:txBody>
          <a:bodyPr/>
          <a:lstStyle/>
          <a:p>
            <a:r>
              <a:rPr lang="en-US" sz="3600" smtClean="0">
                <a:solidFill>
                  <a:srgbClr val="FFFF00"/>
                </a:solidFill>
                <a:effectLst/>
                <a:latin typeface="Trebuchet MS" pitchFamily="34" charset="0"/>
                <a:cs typeface="Times New Roman" pitchFamily="18" charset="0"/>
              </a:rPr>
              <a:t>Experimentally boosted security and compassionate behavior</a:t>
            </a:r>
          </a:p>
        </p:txBody>
      </p:sp>
      <p:sp>
        <p:nvSpPr>
          <p:cNvPr id="53250" name="Rectangle 3"/>
          <p:cNvSpPr>
            <a:spLocks noGrp="1" noChangeArrowheads="1"/>
          </p:cNvSpPr>
          <p:nvPr>
            <p:ph type="body" idx="4294967295"/>
          </p:nvPr>
        </p:nvSpPr>
        <p:spPr>
          <a:xfrm>
            <a:off x="76200" y="1547813"/>
            <a:ext cx="9067800" cy="5181600"/>
          </a:xfrm>
          <a:noFill/>
        </p:spPr>
        <p:txBody>
          <a:bodyPr/>
          <a:lstStyle/>
          <a:p>
            <a:pPr>
              <a:lnSpc>
                <a:spcPct val="90000"/>
              </a:lnSpc>
              <a:spcBef>
                <a:spcPct val="50000"/>
              </a:spcBef>
            </a:pPr>
            <a:r>
              <a:rPr lang="en-US" sz="2300" smtClean="0">
                <a:latin typeface="Trebuchet MS" pitchFamily="34" charset="0"/>
              </a:rPr>
              <a:t>We (Mikulincer, Shaver, Gillath, &amp; Nitzberg, 2005) decided to study compassion experimentally. In one experiment (described here), security was increased by </a:t>
            </a:r>
            <a:r>
              <a:rPr lang="en-US" sz="2300" u="sng" smtClean="0">
                <a:latin typeface="Trebuchet MS" pitchFamily="34" charset="0"/>
              </a:rPr>
              <a:t>unconscious</a:t>
            </a:r>
            <a:r>
              <a:rPr lang="en-US" sz="2300" smtClean="0">
                <a:latin typeface="Trebuchet MS" pitchFamily="34" charset="0"/>
              </a:rPr>
              <a:t> priming with names of supportive attachment figures</a:t>
            </a:r>
          </a:p>
          <a:p>
            <a:pPr>
              <a:lnSpc>
                <a:spcPct val="90000"/>
              </a:lnSpc>
              <a:spcBef>
                <a:spcPct val="50000"/>
              </a:spcBef>
            </a:pPr>
            <a:r>
              <a:rPr lang="en-US" sz="2300" smtClean="0">
                <a:latin typeface="Trebuchet MS" pitchFamily="34" charset="0"/>
              </a:rPr>
              <a:t>In a second experiment, security was increased by </a:t>
            </a:r>
            <a:r>
              <a:rPr lang="en-US" sz="2300" u="sng" smtClean="0">
                <a:latin typeface="Trebuchet MS" pitchFamily="34" charset="0"/>
              </a:rPr>
              <a:t>conscious</a:t>
            </a:r>
            <a:r>
              <a:rPr lang="en-US" sz="2300" smtClean="0">
                <a:latin typeface="Trebuchet MS" pitchFamily="34" charset="0"/>
              </a:rPr>
              <a:t> priming (asking people to think about specific examples of being comforted by others)</a:t>
            </a:r>
          </a:p>
          <a:p>
            <a:pPr>
              <a:lnSpc>
                <a:spcPct val="90000"/>
              </a:lnSpc>
              <a:spcBef>
                <a:spcPct val="50000"/>
              </a:spcBef>
            </a:pPr>
            <a:r>
              <a:rPr lang="en-US" sz="2300" smtClean="0">
                <a:latin typeface="Trebuchet MS" pitchFamily="34" charset="0"/>
              </a:rPr>
              <a:t>In both studies, people were then asked to help a suffering woman by taking her place in a stressful lab situation </a:t>
            </a:r>
          </a:p>
          <a:p>
            <a:pPr>
              <a:lnSpc>
                <a:spcPct val="90000"/>
              </a:lnSpc>
            </a:pPr>
            <a:r>
              <a:rPr lang="en-US" sz="2300" smtClean="0">
                <a:latin typeface="Trebuchet MS" pitchFamily="34" charset="0"/>
              </a:rPr>
              <a:t>Participants saw a videotaped but purportedly live situation in which a confederate performed aversive, stressful tasks, with increasing reluctance and distress</a:t>
            </a:r>
          </a:p>
          <a:p>
            <a:pPr>
              <a:lnSpc>
                <a:spcPct val="90000"/>
              </a:lnSpc>
            </a:pPr>
            <a:r>
              <a:rPr lang="en-US" sz="2300" smtClean="0">
                <a:latin typeface="Trebuchet MS" pitchFamily="34" charset="0"/>
              </a:rPr>
              <a:t>Participants rated their willingness to replace the confederate</a:t>
            </a:r>
          </a:p>
          <a:p>
            <a:pPr>
              <a:lnSpc>
                <a:spcPct val="90000"/>
              </a:lnSpc>
            </a:pPr>
            <a:r>
              <a:rPr lang="en-US" sz="2300" smtClean="0">
                <a:latin typeface="Trebuchet MS" pitchFamily="34" charset="0"/>
              </a:rPr>
              <a:t>They then said either yes or no to actually replacing her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500188" y="314325"/>
            <a:ext cx="5715000" cy="5794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Post Video Questionnaire</a:t>
            </a:r>
          </a:p>
        </p:txBody>
      </p:sp>
      <p:sp>
        <p:nvSpPr>
          <p:cNvPr id="55298" name="Text Box 3"/>
          <p:cNvSpPr txBox="1">
            <a:spLocks noChangeArrowheads="1"/>
          </p:cNvSpPr>
          <p:nvPr/>
        </p:nvSpPr>
        <p:spPr bwMode="auto">
          <a:xfrm>
            <a:off x="153988" y="1249363"/>
            <a:ext cx="8988425" cy="5021262"/>
          </a:xfrm>
          <a:prstGeom prst="rect">
            <a:avLst/>
          </a:prstGeom>
          <a:noFill/>
          <a:ln w="9525">
            <a:noFill/>
            <a:miter lim="800000"/>
            <a:headEnd/>
            <a:tailEnd/>
          </a:ln>
        </p:spPr>
        <p:txBody>
          <a:bodyPr>
            <a:spAutoFit/>
          </a:bodyPr>
          <a:lstStyle/>
          <a:p>
            <a:pPr marL="344488" indent="-344488">
              <a:lnSpc>
                <a:spcPct val="90000"/>
              </a:lnSpc>
              <a:buFontTx/>
              <a:buBlip>
                <a:blip r:embed="rId3"/>
              </a:buBlip>
            </a:pPr>
            <a:r>
              <a:rPr lang="en-US" sz="2400" b="1">
                <a:solidFill>
                  <a:srgbClr val="00FFFF"/>
                </a:solidFill>
              </a:rPr>
              <a:t>Compassion</a:t>
            </a:r>
            <a:r>
              <a:rPr lang="en-US" sz="2400" b="1"/>
              <a:t> (7-point scale, 4 items) </a:t>
            </a:r>
            <a:br>
              <a:rPr lang="en-US" sz="2400" b="1"/>
            </a:br>
            <a:r>
              <a:rPr lang="en-US" sz="2400" b="1"/>
              <a:t>“</a:t>
            </a:r>
            <a:r>
              <a:rPr lang="en-US" sz="2400"/>
              <a:t>Rate the extent to which you felt…”</a:t>
            </a:r>
            <a:br>
              <a:rPr lang="en-US" sz="2400"/>
            </a:br>
            <a:r>
              <a:rPr lang="en-US" sz="2400"/>
              <a:t>Compassionate, Sympathetic, Warm, Tender</a:t>
            </a:r>
            <a:br>
              <a:rPr lang="en-US" sz="2400"/>
            </a:br>
            <a:endParaRPr lang="en-US" sz="2400"/>
          </a:p>
          <a:p>
            <a:pPr marL="344488" indent="-344488">
              <a:lnSpc>
                <a:spcPct val="90000"/>
              </a:lnSpc>
              <a:buFontTx/>
              <a:buBlip>
                <a:blip r:embed="rId3"/>
              </a:buBlip>
            </a:pPr>
            <a:r>
              <a:rPr lang="en-US" sz="2400" b="1">
                <a:solidFill>
                  <a:srgbClr val="00FFFF"/>
                </a:solidFill>
              </a:rPr>
              <a:t>Personal Distress</a:t>
            </a:r>
            <a:r>
              <a:rPr lang="en-US" sz="2400" b="1"/>
              <a:t> (7-point scale, 6 items)</a:t>
            </a:r>
            <a:br>
              <a:rPr lang="en-US" sz="2400" b="1"/>
            </a:br>
            <a:r>
              <a:rPr lang="en-US" sz="2400" b="1"/>
              <a:t>“</a:t>
            </a:r>
            <a:r>
              <a:rPr lang="en-US" sz="2400"/>
              <a:t>Rate the extent to which you felt…”</a:t>
            </a:r>
            <a:br>
              <a:rPr lang="en-US" sz="2400"/>
            </a:br>
            <a:r>
              <a:rPr lang="en-US" sz="2400"/>
              <a:t>Afraid, Distressed, </a:t>
            </a:r>
            <a:r>
              <a:rPr lang="en-US" sz="2400">
                <a:cs typeface="Times New Roman" pitchFamily="18" charset="0"/>
              </a:rPr>
              <a:t>Uncomfortable,Troubled, Disturbed, Worried</a:t>
            </a:r>
            <a:r>
              <a:rPr lang="en-US" sz="2400"/>
              <a:t> </a:t>
            </a:r>
            <a:br>
              <a:rPr lang="en-US" sz="2400"/>
            </a:br>
            <a:endParaRPr lang="en-US" sz="2400"/>
          </a:p>
          <a:p>
            <a:pPr marL="344488" indent="-344488">
              <a:lnSpc>
                <a:spcPct val="90000"/>
              </a:lnSpc>
              <a:buFontTx/>
              <a:buChar char="•"/>
            </a:pPr>
            <a:r>
              <a:rPr lang="en-US" sz="2400" b="1">
                <a:solidFill>
                  <a:srgbClr val="00FFFF"/>
                </a:solidFill>
              </a:rPr>
              <a:t>Rated Willingness to Help</a:t>
            </a:r>
            <a:r>
              <a:rPr lang="en-US" sz="2400" b="1"/>
              <a:t> (7-point scale, single item)</a:t>
            </a:r>
            <a:br>
              <a:rPr lang="en-US" sz="2400" b="1"/>
            </a:br>
            <a:r>
              <a:rPr lang="en-US" sz="2400" b="1"/>
              <a:t>“</a:t>
            </a:r>
            <a:r>
              <a:rPr lang="en-US" sz="2400"/>
              <a:t>To what extent did you want to help her?”</a:t>
            </a:r>
          </a:p>
          <a:p>
            <a:pPr marL="344488" indent="-344488">
              <a:lnSpc>
                <a:spcPct val="90000"/>
              </a:lnSpc>
              <a:buFontTx/>
              <a:buChar char="•"/>
            </a:pPr>
            <a:endParaRPr lang="en-US" sz="2400"/>
          </a:p>
          <a:p>
            <a:pPr marL="344488" indent="-344488">
              <a:lnSpc>
                <a:spcPct val="90000"/>
              </a:lnSpc>
              <a:buFontTx/>
              <a:buChar char="•"/>
            </a:pPr>
            <a:r>
              <a:rPr lang="en-US" sz="2400" b="1">
                <a:solidFill>
                  <a:srgbClr val="00FFFF"/>
                </a:solidFill>
              </a:rPr>
              <a:t>Actual Willingness to Help</a:t>
            </a:r>
            <a:r>
              <a:rPr lang="en-US" sz="2400" b="1"/>
              <a:t> (binary yes/no)</a:t>
            </a:r>
            <a:br>
              <a:rPr lang="en-US" sz="2400" b="1"/>
            </a:br>
            <a:r>
              <a:rPr lang="en-US" sz="2400"/>
              <a:t>“Would you be willing to help replace her and finish the rest of the tasks for her?”</a:t>
            </a:r>
          </a:p>
        </p:txBody>
      </p:sp>
      <p:pic>
        <p:nvPicPr>
          <p:cNvPr id="55299" name="Picture 4" descr="tarantula">
            <a:hlinkClick r:id="rId4"/>
          </p:cNvPr>
          <p:cNvPicPr>
            <a:picLocks noChangeAspect="1" noChangeArrowheads="1"/>
          </p:cNvPicPr>
          <p:nvPr/>
        </p:nvPicPr>
        <p:blipFill>
          <a:blip r:embed="rId5"/>
          <a:srcRect/>
          <a:stretch>
            <a:fillRect/>
          </a:stretch>
        </p:blipFill>
        <p:spPr bwMode="auto">
          <a:xfrm>
            <a:off x="6953250" y="1123950"/>
            <a:ext cx="2073275"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036984989"/>
              </p:ext>
            </p:extLst>
          </p:nvPr>
        </p:nvGraphicFramePr>
        <p:xfrm>
          <a:off x="50800" y="1270000"/>
          <a:ext cx="9271000" cy="4929188"/>
        </p:xfrm>
        <a:graphic>
          <a:graphicData uri="http://schemas.openxmlformats.org/drawingml/2006/chart">
            <c:chart xmlns:c="http://schemas.openxmlformats.org/drawingml/2006/chart" xmlns:r="http://schemas.openxmlformats.org/officeDocument/2006/relationships" r:id="rId3"/>
          </a:graphicData>
        </a:graphic>
      </p:graphicFrame>
      <p:sp>
        <p:nvSpPr>
          <p:cNvPr id="535555" name="Text Box 3"/>
          <p:cNvSpPr txBox="1">
            <a:spLocks noChangeArrowheads="1"/>
          </p:cNvSpPr>
          <p:nvPr/>
        </p:nvSpPr>
        <p:spPr bwMode="auto">
          <a:xfrm>
            <a:off x="0" y="241300"/>
            <a:ext cx="9144000" cy="946150"/>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rPr>
              <a:t>Study 1: Differences between priming conditions in compassion, personal distress, willingness to help</a:t>
            </a:r>
          </a:p>
        </p:txBody>
      </p:sp>
      <p:sp>
        <p:nvSpPr>
          <p:cNvPr id="535556" name="Text Box 4"/>
          <p:cNvSpPr txBox="1">
            <a:spLocks noChangeArrowheads="1"/>
          </p:cNvSpPr>
          <p:nvPr/>
        </p:nvSpPr>
        <p:spPr bwMode="auto">
          <a:xfrm>
            <a:off x="304800" y="6384925"/>
            <a:ext cx="8077200" cy="396875"/>
          </a:xfrm>
          <a:prstGeom prst="rect">
            <a:avLst/>
          </a:prstGeom>
          <a:noFill/>
          <a:ln w="9525">
            <a:noFill/>
            <a:miter lim="800000"/>
            <a:headEnd/>
            <a:tailEnd/>
          </a:ln>
        </p:spPr>
        <p:txBody>
          <a:bodyPr>
            <a:spAutoFit/>
          </a:bodyPr>
          <a:lstStyle/>
          <a:p>
            <a:pPr algn="ctr">
              <a:spcBef>
                <a:spcPct val="50000"/>
              </a:spcBef>
            </a:pPr>
            <a:r>
              <a:rPr lang="en-US" sz="2000" b="1"/>
              <a:t>* Significant effect of security prime</a:t>
            </a:r>
          </a:p>
        </p:txBody>
      </p:sp>
      <p:sp>
        <p:nvSpPr>
          <p:cNvPr id="535557" name="Text Box 5"/>
          <p:cNvSpPr txBox="1">
            <a:spLocks noChangeArrowheads="1"/>
          </p:cNvSpPr>
          <p:nvPr/>
        </p:nvSpPr>
        <p:spPr bwMode="auto">
          <a:xfrm>
            <a:off x="2971800" y="5867400"/>
            <a:ext cx="1295400" cy="549275"/>
          </a:xfrm>
          <a:prstGeom prst="rect">
            <a:avLst/>
          </a:prstGeom>
          <a:noFill/>
          <a:ln w="9525">
            <a:noFill/>
            <a:miter lim="800000"/>
            <a:headEnd/>
            <a:tailEnd/>
          </a:ln>
        </p:spPr>
        <p:txBody>
          <a:bodyPr>
            <a:spAutoFit/>
          </a:bodyPr>
          <a:lstStyle/>
          <a:p>
            <a:pPr algn="ctr">
              <a:spcBef>
                <a:spcPct val="50000"/>
              </a:spcBef>
            </a:pPr>
            <a:r>
              <a:rPr lang="en-US" sz="1500" b="1"/>
              <a:t>Personal Distress</a:t>
            </a:r>
          </a:p>
        </p:txBody>
      </p:sp>
      <p:sp>
        <p:nvSpPr>
          <p:cNvPr id="535558" name="Text Box 6"/>
          <p:cNvSpPr txBox="1">
            <a:spLocks noChangeArrowheads="1"/>
          </p:cNvSpPr>
          <p:nvPr/>
        </p:nvSpPr>
        <p:spPr bwMode="auto">
          <a:xfrm>
            <a:off x="914400" y="5943600"/>
            <a:ext cx="1600200" cy="320675"/>
          </a:xfrm>
          <a:prstGeom prst="rect">
            <a:avLst/>
          </a:prstGeom>
          <a:noFill/>
          <a:ln w="9525">
            <a:noFill/>
            <a:miter lim="800000"/>
            <a:headEnd/>
            <a:tailEnd/>
          </a:ln>
        </p:spPr>
        <p:txBody>
          <a:bodyPr>
            <a:spAutoFit/>
          </a:bodyPr>
          <a:lstStyle/>
          <a:p>
            <a:pPr algn="ctr">
              <a:spcBef>
                <a:spcPct val="50000"/>
              </a:spcBef>
            </a:pPr>
            <a:r>
              <a:rPr lang="en-US" sz="1500" b="1"/>
              <a:t>Compassion</a:t>
            </a:r>
          </a:p>
        </p:txBody>
      </p:sp>
      <p:sp>
        <p:nvSpPr>
          <p:cNvPr id="535559" name="Text Box 7"/>
          <p:cNvSpPr txBox="1">
            <a:spLocks noChangeArrowheads="1"/>
          </p:cNvSpPr>
          <p:nvPr/>
        </p:nvSpPr>
        <p:spPr bwMode="auto">
          <a:xfrm>
            <a:off x="4648200" y="5867400"/>
            <a:ext cx="1828800" cy="549275"/>
          </a:xfrm>
          <a:prstGeom prst="rect">
            <a:avLst/>
          </a:prstGeom>
          <a:noFill/>
          <a:ln w="9525">
            <a:noFill/>
            <a:miter lim="800000"/>
            <a:headEnd/>
            <a:tailEnd/>
          </a:ln>
        </p:spPr>
        <p:txBody>
          <a:bodyPr>
            <a:spAutoFit/>
          </a:bodyPr>
          <a:lstStyle/>
          <a:p>
            <a:pPr algn="ctr">
              <a:spcBef>
                <a:spcPct val="50000"/>
              </a:spcBef>
            </a:pPr>
            <a:r>
              <a:rPr lang="en-US" sz="1500" b="1"/>
              <a:t>Rated Willingness to Help</a:t>
            </a:r>
          </a:p>
        </p:txBody>
      </p:sp>
      <p:sp>
        <p:nvSpPr>
          <p:cNvPr id="535560" name="Text Box 8"/>
          <p:cNvSpPr txBox="1">
            <a:spLocks noChangeArrowheads="1"/>
          </p:cNvSpPr>
          <p:nvPr/>
        </p:nvSpPr>
        <p:spPr bwMode="auto">
          <a:xfrm>
            <a:off x="5029200" y="1676400"/>
            <a:ext cx="685800" cy="519113"/>
          </a:xfrm>
          <a:prstGeom prst="rect">
            <a:avLst/>
          </a:prstGeom>
          <a:noFill/>
          <a:ln w="9525">
            <a:noFill/>
            <a:miter lim="800000"/>
            <a:headEnd/>
            <a:tailEnd/>
          </a:ln>
        </p:spPr>
        <p:txBody>
          <a:bodyPr>
            <a:spAutoFit/>
          </a:bodyPr>
          <a:lstStyle/>
          <a:p>
            <a:pPr>
              <a:spcBef>
                <a:spcPct val="50000"/>
              </a:spcBef>
            </a:pPr>
            <a:r>
              <a:rPr lang="en-US" sz="2800" b="1"/>
              <a:t>*</a:t>
            </a:r>
          </a:p>
        </p:txBody>
      </p:sp>
      <p:sp>
        <p:nvSpPr>
          <p:cNvPr id="535561" name="Text Box 9"/>
          <p:cNvSpPr txBox="1">
            <a:spLocks noChangeArrowheads="1"/>
          </p:cNvSpPr>
          <p:nvPr/>
        </p:nvSpPr>
        <p:spPr bwMode="auto">
          <a:xfrm>
            <a:off x="1066800" y="1143000"/>
            <a:ext cx="685800" cy="519113"/>
          </a:xfrm>
          <a:prstGeom prst="rect">
            <a:avLst/>
          </a:prstGeom>
          <a:noFill/>
          <a:ln w="9525">
            <a:noFill/>
            <a:miter lim="800000"/>
            <a:headEnd/>
            <a:tailEnd/>
          </a:ln>
        </p:spPr>
        <p:txBody>
          <a:bodyPr>
            <a:spAutoFit/>
          </a:bodyPr>
          <a:lstStyle/>
          <a:p>
            <a:pPr>
              <a:spcBef>
                <a:spcPct val="50000"/>
              </a:spcBef>
            </a:pPr>
            <a:r>
              <a:rPr lang="en-US" sz="2800" b="1"/>
              <a:t>*</a:t>
            </a:r>
          </a:p>
        </p:txBody>
      </p:sp>
      <p:sp>
        <p:nvSpPr>
          <p:cNvPr id="535562" name="Text Box 10"/>
          <p:cNvSpPr txBox="1">
            <a:spLocks noChangeArrowheads="1"/>
          </p:cNvSpPr>
          <p:nvPr/>
        </p:nvSpPr>
        <p:spPr bwMode="auto">
          <a:xfrm>
            <a:off x="6837363" y="4465638"/>
            <a:ext cx="1920875" cy="1474787"/>
          </a:xfrm>
          <a:prstGeom prst="rect">
            <a:avLst/>
          </a:prstGeom>
          <a:noFill/>
          <a:ln w="9525">
            <a:solidFill>
              <a:schemeClr val="tx1"/>
            </a:solidFill>
            <a:miter lim="800000"/>
            <a:headEnd/>
            <a:tailEnd/>
          </a:ln>
        </p:spPr>
        <p:txBody>
          <a:bodyPr>
            <a:spAutoFit/>
          </a:bodyPr>
          <a:lstStyle/>
          <a:p>
            <a:pPr eaLnBrk="0" hangingPunct="0">
              <a:spcBef>
                <a:spcPct val="50000"/>
              </a:spcBef>
            </a:pPr>
            <a:r>
              <a:rPr lang="en-US">
                <a:solidFill>
                  <a:srgbClr val="FFFF00"/>
                </a:solidFill>
              </a:rPr>
              <a:t>The results of Study 2 were virtually identical to these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507859674"/>
              </p:ext>
            </p:extLst>
          </p:nvPr>
        </p:nvGraphicFramePr>
        <p:xfrm>
          <a:off x="889000" y="1450975"/>
          <a:ext cx="7861300"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537603" name="Text Box 3"/>
          <p:cNvSpPr txBox="1">
            <a:spLocks noChangeArrowheads="1"/>
          </p:cNvSpPr>
          <p:nvPr/>
        </p:nvSpPr>
        <p:spPr bwMode="auto">
          <a:xfrm>
            <a:off x="2133600" y="5486400"/>
            <a:ext cx="4000500" cy="396875"/>
          </a:xfrm>
          <a:prstGeom prst="rect">
            <a:avLst/>
          </a:prstGeom>
          <a:noFill/>
          <a:ln w="9525">
            <a:noFill/>
            <a:miter lim="800000"/>
            <a:headEnd/>
            <a:tailEnd/>
          </a:ln>
        </p:spPr>
        <p:txBody>
          <a:bodyPr>
            <a:spAutoFit/>
          </a:bodyPr>
          <a:lstStyle/>
          <a:p>
            <a:pPr algn="ctr">
              <a:spcBef>
                <a:spcPct val="50000"/>
              </a:spcBef>
            </a:pPr>
            <a:r>
              <a:rPr lang="en-US" sz="2000" b="1"/>
              <a:t>Actual Willingness to Help</a:t>
            </a:r>
          </a:p>
        </p:txBody>
      </p:sp>
      <p:sp>
        <p:nvSpPr>
          <p:cNvPr id="537604" name="Text Box 4"/>
          <p:cNvSpPr txBox="1">
            <a:spLocks noChangeArrowheads="1"/>
          </p:cNvSpPr>
          <p:nvPr/>
        </p:nvSpPr>
        <p:spPr bwMode="auto">
          <a:xfrm>
            <a:off x="2743200" y="1295400"/>
            <a:ext cx="685800" cy="762000"/>
          </a:xfrm>
          <a:prstGeom prst="rect">
            <a:avLst/>
          </a:prstGeom>
          <a:noFill/>
          <a:ln w="9525">
            <a:noFill/>
            <a:miter lim="800000"/>
            <a:headEnd/>
            <a:tailEnd/>
          </a:ln>
        </p:spPr>
        <p:txBody>
          <a:bodyPr>
            <a:spAutoFit/>
          </a:bodyPr>
          <a:lstStyle/>
          <a:p>
            <a:pPr>
              <a:spcBef>
                <a:spcPct val="50000"/>
              </a:spcBef>
            </a:pPr>
            <a:r>
              <a:rPr lang="en-US" sz="4400" b="1"/>
              <a:t>*</a:t>
            </a:r>
          </a:p>
        </p:txBody>
      </p:sp>
      <p:sp>
        <p:nvSpPr>
          <p:cNvPr id="537605" name="Text Box 5"/>
          <p:cNvSpPr txBox="1">
            <a:spLocks noChangeArrowheads="1"/>
          </p:cNvSpPr>
          <p:nvPr/>
        </p:nvSpPr>
        <p:spPr bwMode="auto">
          <a:xfrm>
            <a:off x="501650" y="381000"/>
            <a:ext cx="8410575" cy="946150"/>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rPr>
              <a:t>Study 1: Proportion of participants who were willing to help as a function of priming condition</a:t>
            </a:r>
          </a:p>
        </p:txBody>
      </p:sp>
      <p:sp>
        <p:nvSpPr>
          <p:cNvPr id="537606" name="Text Box 6"/>
          <p:cNvSpPr txBox="1">
            <a:spLocks noChangeArrowheads="1"/>
          </p:cNvSpPr>
          <p:nvPr/>
        </p:nvSpPr>
        <p:spPr bwMode="auto">
          <a:xfrm>
            <a:off x="304800" y="6172200"/>
            <a:ext cx="8077200" cy="396875"/>
          </a:xfrm>
          <a:prstGeom prst="rect">
            <a:avLst/>
          </a:prstGeom>
          <a:noFill/>
          <a:ln w="9525">
            <a:noFill/>
            <a:miter lim="800000"/>
            <a:headEnd/>
            <a:tailEnd/>
          </a:ln>
        </p:spPr>
        <p:txBody>
          <a:bodyPr>
            <a:spAutoFit/>
          </a:bodyPr>
          <a:lstStyle/>
          <a:p>
            <a:pPr algn="ctr">
              <a:spcBef>
                <a:spcPct val="50000"/>
              </a:spcBef>
            </a:pPr>
            <a:r>
              <a:rPr lang="en-US" sz="2000" b="1"/>
              <a:t>* Significant effect of security prime</a:t>
            </a:r>
          </a:p>
        </p:txBody>
      </p:sp>
      <p:sp>
        <p:nvSpPr>
          <p:cNvPr id="537607" name="Text Box 7"/>
          <p:cNvSpPr txBox="1">
            <a:spLocks noChangeArrowheads="1"/>
          </p:cNvSpPr>
          <p:nvPr/>
        </p:nvSpPr>
        <p:spPr bwMode="auto">
          <a:xfrm>
            <a:off x="6645275" y="3967163"/>
            <a:ext cx="2036763" cy="1200150"/>
          </a:xfrm>
          <a:prstGeom prst="rect">
            <a:avLst/>
          </a:prstGeom>
          <a:noFill/>
          <a:ln w="9525">
            <a:solidFill>
              <a:schemeClr val="tx1"/>
            </a:solidFill>
            <a:miter lim="800000"/>
            <a:headEnd/>
            <a:tailEnd/>
          </a:ln>
        </p:spPr>
        <p:txBody>
          <a:bodyPr>
            <a:spAutoFit/>
          </a:bodyPr>
          <a:lstStyle/>
          <a:p>
            <a:pPr eaLnBrk="0" hangingPunct="0">
              <a:spcBef>
                <a:spcPct val="50000"/>
              </a:spcBef>
            </a:pPr>
            <a:r>
              <a:rPr lang="en-US">
                <a:solidFill>
                  <a:srgbClr val="FFFF00"/>
                </a:solidFill>
              </a:rPr>
              <a:t>Again, the results of Study 2 were virtually identical to these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2"/>
          <p:cNvSpPr>
            <a:spLocks noGrp="1" noChangeArrowheads="1"/>
          </p:cNvSpPr>
          <p:nvPr>
            <p:ph type="title" idx="4294967295"/>
          </p:nvPr>
        </p:nvSpPr>
        <p:spPr>
          <a:xfrm>
            <a:off x="309563" y="395288"/>
            <a:ext cx="8534400" cy="1143000"/>
          </a:xfrm>
          <a:noFill/>
        </p:spPr>
        <p:txBody>
          <a:bodyPr/>
          <a:lstStyle/>
          <a:p>
            <a:r>
              <a:rPr lang="en-US" sz="2800" b="1" smtClean="0">
                <a:solidFill>
                  <a:srgbClr val="FFFF00"/>
                </a:solidFill>
                <a:effectLst/>
                <a:latin typeface="Trebuchet MS" pitchFamily="34" charset="0"/>
              </a:rPr>
              <a:t>Study 1: Standardized regression coefficients from an analysis </a:t>
            </a:r>
            <a:r>
              <a:rPr lang="en-US" sz="2800" b="1" smtClean="0">
                <a:solidFill>
                  <a:srgbClr val="FFFF00"/>
                </a:solidFill>
                <a:effectLst/>
                <a:latin typeface="Trebuchet MS" pitchFamily="34" charset="0"/>
                <a:cs typeface="Times New Roman" pitchFamily="18" charset="0"/>
              </a:rPr>
              <a:t>predicting four dependent variables from attachment anxiety and avoidance </a:t>
            </a:r>
            <a:endParaRPr lang="en-US" b="1" smtClean="0">
              <a:solidFill>
                <a:srgbClr val="FFFF00"/>
              </a:solidFill>
              <a:effectLst/>
              <a:latin typeface="Trebuchet MS" pitchFamily="34" charset="0"/>
            </a:endParaRPr>
          </a:p>
        </p:txBody>
      </p:sp>
      <p:graphicFrame>
        <p:nvGraphicFramePr>
          <p:cNvPr id="539651" name="Group 3"/>
          <p:cNvGraphicFramePr>
            <a:graphicFrameLocks noGrp="1"/>
          </p:cNvGraphicFramePr>
          <p:nvPr/>
        </p:nvGraphicFramePr>
        <p:xfrm>
          <a:off x="457200" y="1739900"/>
          <a:ext cx="8001000" cy="3932238"/>
        </p:xfrm>
        <a:graphic>
          <a:graphicData uri="http://schemas.openxmlformats.org/drawingml/2006/table">
            <a:tbl>
              <a:tblPr/>
              <a:tblGrid>
                <a:gridCol w="2667000"/>
                <a:gridCol w="2667000"/>
                <a:gridCol w="2667000"/>
              </a:tblGrid>
              <a:tr h="8223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Dependent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Attachment Anxiety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Attachment Avoidance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Compassion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Personal Distress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Willingness to help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Agreement to help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9676" name="Oval 29"/>
          <p:cNvSpPr>
            <a:spLocks noChangeArrowheads="1"/>
          </p:cNvSpPr>
          <p:nvPr/>
        </p:nvSpPr>
        <p:spPr bwMode="auto">
          <a:xfrm>
            <a:off x="3733800" y="3275013"/>
            <a:ext cx="1600200" cy="685800"/>
          </a:xfrm>
          <a:prstGeom prst="ellipse">
            <a:avLst/>
          </a:prstGeom>
          <a:noFill/>
          <a:ln w="25400">
            <a:solidFill>
              <a:srgbClr val="FF0000"/>
            </a:solidFill>
            <a:round/>
            <a:headEnd/>
            <a:tailEnd/>
          </a:ln>
        </p:spPr>
        <p:txBody>
          <a:bodyPr wrap="none" anchor="ctr"/>
          <a:lstStyle/>
          <a:p>
            <a:endParaRPr lang="en-US"/>
          </a:p>
        </p:txBody>
      </p:sp>
      <p:sp>
        <p:nvSpPr>
          <p:cNvPr id="539677" name="Oval 30"/>
          <p:cNvSpPr>
            <a:spLocks noChangeArrowheads="1"/>
          </p:cNvSpPr>
          <p:nvPr/>
        </p:nvSpPr>
        <p:spPr bwMode="auto">
          <a:xfrm>
            <a:off x="6324600" y="2622550"/>
            <a:ext cx="1600200" cy="685800"/>
          </a:xfrm>
          <a:prstGeom prst="ellipse">
            <a:avLst/>
          </a:prstGeom>
          <a:noFill/>
          <a:ln w="25400">
            <a:solidFill>
              <a:srgbClr val="FF0000"/>
            </a:solidFill>
            <a:round/>
            <a:headEnd/>
            <a:tailEnd/>
          </a:ln>
        </p:spPr>
        <p:txBody>
          <a:bodyPr wrap="none" anchor="ctr"/>
          <a:lstStyle/>
          <a:p>
            <a:endParaRPr lang="en-US"/>
          </a:p>
        </p:txBody>
      </p:sp>
      <p:sp>
        <p:nvSpPr>
          <p:cNvPr id="539678" name="Oval 31"/>
          <p:cNvSpPr>
            <a:spLocks noChangeArrowheads="1"/>
          </p:cNvSpPr>
          <p:nvPr/>
        </p:nvSpPr>
        <p:spPr bwMode="auto">
          <a:xfrm>
            <a:off x="6248400" y="3967163"/>
            <a:ext cx="1600200" cy="685800"/>
          </a:xfrm>
          <a:prstGeom prst="ellipse">
            <a:avLst/>
          </a:prstGeom>
          <a:noFill/>
          <a:ln w="25400">
            <a:solidFill>
              <a:srgbClr val="FF0000"/>
            </a:solidFill>
            <a:round/>
            <a:headEnd/>
            <a:tailEnd/>
          </a:ln>
        </p:spPr>
        <p:txBody>
          <a:bodyPr wrap="none" anchor="ctr"/>
          <a:lstStyle/>
          <a:p>
            <a:endParaRPr lang="en-US"/>
          </a:p>
        </p:txBody>
      </p:sp>
      <p:sp>
        <p:nvSpPr>
          <p:cNvPr id="539679" name="Oval 32"/>
          <p:cNvSpPr>
            <a:spLocks noChangeArrowheads="1"/>
          </p:cNvSpPr>
          <p:nvPr/>
        </p:nvSpPr>
        <p:spPr bwMode="auto">
          <a:xfrm>
            <a:off x="6248400" y="4811713"/>
            <a:ext cx="1600200" cy="685800"/>
          </a:xfrm>
          <a:prstGeom prst="ellipse">
            <a:avLst/>
          </a:prstGeom>
          <a:noFill/>
          <a:ln w="25400">
            <a:solidFill>
              <a:srgbClr val="FF0000"/>
            </a:solidFill>
            <a:round/>
            <a:headEnd/>
            <a:tailEnd/>
          </a:ln>
        </p:spPr>
        <p:txBody>
          <a:bodyPr wrap="none" anchor="ctr"/>
          <a:lstStyle/>
          <a:p>
            <a:endParaRPr lang="en-US"/>
          </a:p>
        </p:txBody>
      </p:sp>
      <p:sp>
        <p:nvSpPr>
          <p:cNvPr id="539680" name="Text Box 33"/>
          <p:cNvSpPr txBox="1">
            <a:spLocks noChangeArrowheads="1"/>
          </p:cNvSpPr>
          <p:nvPr/>
        </p:nvSpPr>
        <p:spPr bwMode="auto">
          <a:xfrm>
            <a:off x="385763" y="5734050"/>
            <a:ext cx="8372475" cy="1006475"/>
          </a:xfrm>
          <a:prstGeom prst="rect">
            <a:avLst/>
          </a:prstGeom>
          <a:noFill/>
          <a:ln w="9525">
            <a:noFill/>
            <a:miter lim="800000"/>
            <a:headEnd/>
            <a:tailEnd/>
          </a:ln>
        </p:spPr>
        <p:txBody>
          <a:bodyPr>
            <a:spAutoFit/>
          </a:bodyPr>
          <a:lstStyle/>
          <a:p>
            <a:pPr>
              <a:spcBef>
                <a:spcPct val="50000"/>
              </a:spcBef>
            </a:pPr>
            <a:r>
              <a:rPr lang="en-US" sz="2000"/>
              <a:t>Notes: * p &lt; .05; ** p &lt; .01.  There were no significant interactions between the attachment scales and the priming conditions, and these results were duplicated in Study 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309563" y="701675"/>
            <a:ext cx="8455025" cy="1143000"/>
          </a:xfrm>
        </p:spPr>
        <p:txBody>
          <a:bodyPr/>
          <a:lstStyle/>
          <a:p>
            <a:pPr eaLnBrk="1" hangingPunct="1">
              <a:defRPr/>
            </a:pPr>
            <a:r>
              <a:rPr lang="en-US" sz="3600" dirty="0" smtClean="0">
                <a:solidFill>
                  <a:srgbClr val="FFFF00"/>
                </a:solidFill>
                <a:effectLst/>
                <a:latin typeface="Trebuchet MS" pitchFamily="34" charset="0"/>
              </a:rPr>
              <a:t>Attachment security and hurt feelings</a:t>
            </a:r>
            <a:br>
              <a:rPr lang="en-US" sz="3600" dirty="0" smtClean="0">
                <a:solidFill>
                  <a:srgbClr val="FFFF00"/>
                </a:solidFill>
                <a:effectLst/>
                <a:latin typeface="Trebuchet MS" pitchFamily="34" charset="0"/>
              </a:rPr>
            </a:br>
            <a:r>
              <a:rPr lang="en-US" sz="2400" dirty="0" smtClean="0">
                <a:solidFill>
                  <a:srgbClr val="FFFF00"/>
                </a:solidFill>
                <a:latin typeface="Trebuchet MS" pitchFamily="34" charset="0"/>
              </a:rPr>
              <a:t>(</a:t>
            </a:r>
            <a:r>
              <a:rPr lang="en-US" sz="2400" dirty="0" smtClean="0"/>
              <a:t>Shaver, Mikulincer, </a:t>
            </a:r>
            <a:r>
              <a:rPr lang="en-US" sz="2400" dirty="0" err="1" smtClean="0"/>
              <a:t>Lavy</a:t>
            </a:r>
            <a:r>
              <a:rPr lang="en-US" sz="2400" dirty="0" smtClean="0"/>
              <a:t>, &amp; Cassidy, JSCP, 2009). </a:t>
            </a:r>
          </a:p>
        </p:txBody>
      </p:sp>
      <p:sp>
        <p:nvSpPr>
          <p:cNvPr id="51203" name="Rectangle 3"/>
          <p:cNvSpPr>
            <a:spLocks noGrp="1" noChangeArrowheads="1"/>
          </p:cNvSpPr>
          <p:nvPr>
            <p:ph idx="1"/>
          </p:nvPr>
        </p:nvSpPr>
        <p:spPr>
          <a:xfrm>
            <a:off x="309563" y="2354263"/>
            <a:ext cx="8374062" cy="3186112"/>
          </a:xfrm>
        </p:spPr>
        <p:txBody>
          <a:bodyPr/>
          <a:lstStyle/>
          <a:p>
            <a:pPr eaLnBrk="1" hangingPunct="1">
              <a:spcBef>
                <a:spcPct val="25000"/>
              </a:spcBef>
            </a:pPr>
            <a:r>
              <a:rPr lang="en-US" sz="2800" smtClean="0">
                <a:effectLst/>
                <a:latin typeface="Trebuchet MS" pitchFamily="34" charset="0"/>
              </a:rPr>
              <a:t>70 UC Davis students completed the ECR attachment scales and wrote about a time when a relationship partner hurt their feelings. </a:t>
            </a:r>
          </a:p>
          <a:p>
            <a:pPr eaLnBrk="1" hangingPunct="1">
              <a:spcBef>
                <a:spcPct val="25000"/>
              </a:spcBef>
            </a:pPr>
            <a:r>
              <a:rPr lang="en-US" sz="2800" smtClean="0">
                <a:effectLst/>
                <a:latin typeface="Trebuchet MS" pitchFamily="34" charset="0"/>
              </a:rPr>
              <a:t>They answered four open-ended questions about why the partner’s behavior hurt, the context in which this occurred, the self’s reaction, and the event’s repercussions.</a:t>
            </a:r>
          </a:p>
        </p:txBody>
      </p:sp>
    </p:spTree>
    <p:extLst>
      <p:ext uri="{BB962C8B-B14F-4D97-AF65-F5344CB8AC3E}">
        <p14:creationId xmlns:p14="http://schemas.microsoft.com/office/powerpoint/2010/main" val="10774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457200" y="365125"/>
            <a:ext cx="8455025" cy="1143000"/>
          </a:xfrm>
        </p:spPr>
        <p:txBody>
          <a:bodyPr/>
          <a:lstStyle/>
          <a:p>
            <a:pPr eaLnBrk="1" hangingPunct="1">
              <a:defRPr/>
            </a:pPr>
            <a:r>
              <a:rPr lang="en-US" sz="3600" dirty="0" smtClean="0">
                <a:solidFill>
                  <a:srgbClr val="FFFF00"/>
                </a:solidFill>
                <a:effectLst/>
                <a:latin typeface="Trebuchet MS" pitchFamily="34" charset="0"/>
              </a:rPr>
              <a:t>Attachment security and hurt feelings</a:t>
            </a:r>
            <a:br>
              <a:rPr lang="en-US" sz="3600" dirty="0" smtClean="0">
                <a:solidFill>
                  <a:srgbClr val="FFFF00"/>
                </a:solidFill>
                <a:effectLst/>
                <a:latin typeface="Trebuchet MS" pitchFamily="34" charset="0"/>
              </a:rPr>
            </a:br>
            <a:endParaRPr lang="en-US" sz="1800" dirty="0" smtClean="0"/>
          </a:p>
        </p:txBody>
      </p:sp>
      <p:sp>
        <p:nvSpPr>
          <p:cNvPr id="51203" name="Rectangle 3"/>
          <p:cNvSpPr>
            <a:spLocks noGrp="1" noChangeArrowheads="1"/>
          </p:cNvSpPr>
          <p:nvPr>
            <p:ph idx="1"/>
          </p:nvPr>
        </p:nvSpPr>
        <p:spPr>
          <a:xfrm>
            <a:off x="0" y="1316038"/>
            <a:ext cx="9104313" cy="5260975"/>
          </a:xfrm>
        </p:spPr>
        <p:txBody>
          <a:bodyPr/>
          <a:lstStyle/>
          <a:p>
            <a:pPr eaLnBrk="1" hangingPunct="1">
              <a:spcBef>
                <a:spcPct val="25000"/>
              </a:spcBef>
            </a:pPr>
            <a:r>
              <a:rPr lang="en-US" sz="2800" smtClean="0">
                <a:effectLst/>
                <a:latin typeface="Trebuchet MS" pitchFamily="34" charset="0"/>
              </a:rPr>
              <a:t>They were then randomly assigned to conditions and subliminally primed with either security-related words (e.g., love, secure, affection) or neutral words (lamp, staple, building) while rating the similarity of paired pieces of furniture. </a:t>
            </a:r>
          </a:p>
          <a:p>
            <a:pPr eaLnBrk="1" hangingPunct="1">
              <a:spcBef>
                <a:spcPct val="25000"/>
              </a:spcBef>
            </a:pPr>
            <a:r>
              <a:rPr lang="en-US" sz="2800" smtClean="0">
                <a:effectLst/>
                <a:latin typeface="Trebuchet MS" pitchFamily="34" charset="0"/>
              </a:rPr>
              <a:t>They were then asked to think again about the hurtful event and say how they would react if such an event happened now, how rejected they would feel, how constructively they would handle it, and how they would feel about themselves. Also, how they would react (constructively, destructively, crying, etc.).</a:t>
            </a:r>
          </a:p>
        </p:txBody>
      </p:sp>
    </p:spTree>
    <p:extLst>
      <p:ext uri="{BB962C8B-B14F-4D97-AF65-F5344CB8AC3E}">
        <p14:creationId xmlns:p14="http://schemas.microsoft.com/office/powerpoint/2010/main" val="22420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87313"/>
            <a:ext cx="8229600" cy="730250"/>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Results</a:t>
            </a:r>
          </a:p>
        </p:txBody>
      </p:sp>
      <p:sp>
        <p:nvSpPr>
          <p:cNvPr id="52227" name="Rectangle 3"/>
          <p:cNvSpPr>
            <a:spLocks noGrp="1" noChangeArrowheads="1"/>
          </p:cNvSpPr>
          <p:nvPr>
            <p:ph idx="1"/>
          </p:nvPr>
        </p:nvSpPr>
        <p:spPr>
          <a:xfrm>
            <a:off x="1588" y="701675"/>
            <a:ext cx="9066212" cy="5915025"/>
          </a:xfrm>
        </p:spPr>
        <p:txBody>
          <a:bodyPr/>
          <a:lstStyle/>
          <a:p>
            <a:pPr eaLnBrk="1" hangingPunct="1">
              <a:lnSpc>
                <a:spcPct val="85000"/>
              </a:lnSpc>
              <a:spcBef>
                <a:spcPct val="30000"/>
              </a:spcBef>
            </a:pPr>
            <a:r>
              <a:rPr lang="en-US" sz="2800" smtClean="0">
                <a:effectLst/>
                <a:latin typeface="Trebuchet MS" pitchFamily="34" charset="0"/>
              </a:rPr>
              <a:t>In the neutral prime condition, attachment anxiety was associated with less constructive reactions and more intense feelings of rejection, more crying, and more negative emotions. But these associations were no longer significant after security priming (a reduction in “hyperactivation”). </a:t>
            </a:r>
          </a:p>
          <a:p>
            <a:pPr eaLnBrk="1" hangingPunct="1">
              <a:lnSpc>
                <a:spcPct val="85000"/>
              </a:lnSpc>
              <a:spcBef>
                <a:spcPct val="30000"/>
              </a:spcBef>
            </a:pPr>
            <a:r>
              <a:rPr lang="en-US" sz="2800" smtClean="0">
                <a:effectLst/>
                <a:latin typeface="Trebuchet MS" pitchFamily="34" charset="0"/>
              </a:rPr>
              <a:t>In the neutral prime condition, avoidant attachment was associated with less negative appraisals of the hurtful event, less intense feelings of rejection, and less crying, as well as stronger defensive/hostile reactions. After security priming, avoidance was associated with more intense feelings of rejection and less defensive and less hostile responses, and the negative association between avoidant attachment and crying was gone (a reduction in “deactivation”).</a:t>
            </a:r>
          </a:p>
        </p:txBody>
      </p:sp>
    </p:spTree>
    <p:extLst>
      <p:ext uri="{BB962C8B-B14F-4D97-AF65-F5344CB8AC3E}">
        <p14:creationId xmlns:p14="http://schemas.microsoft.com/office/powerpoint/2010/main" val="22562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395005"/>
            <a:ext cx="9144000" cy="1075340"/>
          </a:xfrm>
        </p:spPr>
        <p:txBody>
          <a:bodyPr/>
          <a:lstStyle/>
          <a:p>
            <a:pPr eaLnBrk="1" hangingPunct="1">
              <a:defRPr/>
            </a:pPr>
            <a:r>
              <a:rPr lang="en-US" sz="3200" dirty="0">
                <a:solidFill>
                  <a:srgbClr val="FFFF00"/>
                </a:solidFill>
                <a:latin typeface="Trebuchet MS" pitchFamily="34" charset="0"/>
              </a:rPr>
              <a:t>Attachment Security and </a:t>
            </a:r>
            <a:r>
              <a:rPr lang="en-US" sz="32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200" dirty="0" smtClean="0">
              <a:solidFill>
                <a:srgbClr val="FFFF00"/>
              </a:solidFill>
              <a:effectLst/>
            </a:endParaRPr>
          </a:p>
        </p:txBody>
      </p:sp>
      <p:sp>
        <p:nvSpPr>
          <p:cNvPr id="52227" name="Rectangle 3"/>
          <p:cNvSpPr>
            <a:spLocks noGrp="1" noChangeArrowheads="1"/>
          </p:cNvSpPr>
          <p:nvPr>
            <p:ph type="body" idx="4294967295"/>
          </p:nvPr>
        </p:nvSpPr>
        <p:spPr>
          <a:xfrm>
            <a:off x="347450" y="1476005"/>
            <a:ext cx="8448675" cy="537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US" sz="2600" dirty="0" smtClean="0">
                <a:effectLst/>
                <a:latin typeface="Trebuchet MS" pitchFamily="34" charset="0"/>
              </a:rPr>
              <a:t>In a laboratory experiment conducted in UC Davis, we tested the hypotheses that:</a:t>
            </a:r>
          </a:p>
          <a:p>
            <a:pPr lvl="1">
              <a:lnSpc>
                <a:spcPct val="115000"/>
              </a:lnSpc>
            </a:pPr>
            <a:r>
              <a:rPr lang="en-US" sz="2600" dirty="0" smtClean="0">
                <a:effectLst/>
                <a:latin typeface="Trebuchet MS" pitchFamily="34" charset="0"/>
              </a:rPr>
              <a:t>Both dispositional and contextually augmented attachment security would foster effective provision of secure base for a romantic partner who was disclosing, exploring, and elaborating on his or her personal goals and plans in the near future</a:t>
            </a:r>
          </a:p>
          <a:p>
            <a:pPr lvl="1">
              <a:lnSpc>
                <a:spcPct val="115000"/>
              </a:lnSpc>
            </a:pPr>
            <a:r>
              <a:rPr lang="en-US" sz="2600" dirty="0" smtClean="0">
                <a:effectLst/>
                <a:latin typeface="Trebuchet MS" pitchFamily="34" charset="0"/>
              </a:rPr>
              <a:t>Increased security would overcome potential obstacles to provision of secure base induced by mental depletion.</a:t>
            </a:r>
          </a:p>
        </p:txBody>
      </p:sp>
    </p:spTree>
    <p:extLst>
      <p:ext uri="{BB962C8B-B14F-4D97-AF65-F5344CB8AC3E}">
        <p14:creationId xmlns:p14="http://schemas.microsoft.com/office/powerpoint/2010/main" val="4153389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36513" y="212725"/>
            <a:ext cx="9144001" cy="1143000"/>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dirty="0" smtClean="0">
                <a:solidFill>
                  <a:srgbClr val="FFFF00"/>
                </a:solidFill>
                <a:latin typeface="Trebuchet MS" pitchFamily="34" charset="0"/>
                <a:cs typeface="Tahoma" pitchFamily="34" charset="0"/>
              </a:rPr>
              <a:t>If-Then Propositions Implied by the Model</a:t>
            </a:r>
            <a:endParaRPr lang="en-GB" sz="3600" dirty="0">
              <a:solidFill>
                <a:srgbClr val="FFFF00"/>
              </a:solidFill>
              <a:latin typeface="Trebuchet MS" pitchFamily="34" charset="0"/>
              <a:cs typeface="Tahoma" pitchFamily="34" charset="0"/>
            </a:endParaRPr>
          </a:p>
        </p:txBody>
      </p:sp>
      <p:sp>
        <p:nvSpPr>
          <p:cNvPr id="305155" name="Rectangle 3"/>
          <p:cNvSpPr>
            <a:spLocks noGrp="1" noChangeArrowheads="1"/>
          </p:cNvSpPr>
          <p:nvPr>
            <p:ph type="body" idx="1"/>
          </p:nvPr>
        </p:nvSpPr>
        <p:spPr>
          <a:xfrm>
            <a:off x="347663" y="1355130"/>
            <a:ext cx="8448675" cy="5414962"/>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609600" indent="-609600" defTabSz="457200">
              <a:lnSpc>
                <a:spcPct val="95000"/>
              </a:lnSpc>
              <a:spcBef>
                <a:spcPts val="1100"/>
              </a:spcBef>
              <a:spcAft>
                <a:spcPct val="3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latin typeface="Trebuchet MS" pitchFamily="34" charset="0"/>
              </a:rPr>
              <a:t>If threatened, seek proximity and protection from an attachment figure (or some stronger, wiser, and supportive force, such as God).</a:t>
            </a:r>
          </a:p>
          <a:p>
            <a:pPr marL="609600" indent="-609600" defTabSz="457200">
              <a:lnSpc>
                <a:spcPct val="95000"/>
              </a:lnSpc>
              <a:spcBef>
                <a:spcPts val="1100"/>
              </a:spcBef>
              <a:spcAft>
                <a:spcPct val="3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latin typeface="Trebuchet MS" pitchFamily="34" charset="0"/>
              </a:rPr>
              <a:t>If an attachment figure is available and supportive, relax, enjoy and appreciate the feeling of being loved and comforted, and confidently return to other activities. </a:t>
            </a:r>
          </a:p>
          <a:p>
            <a:pPr marL="609600" indent="-609600" defTabSz="457200">
              <a:lnSpc>
                <a:spcPct val="95000"/>
              </a:lnSpc>
              <a:spcBef>
                <a:spcPts val="1100"/>
              </a:spcBef>
              <a:spcAft>
                <a:spcPct val="30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latin typeface="Trebuchet MS" pitchFamily="34" charset="0"/>
              </a:rPr>
              <a:t>If an attachment figure is unavailable, either intensify </a:t>
            </a:r>
            <a:r>
              <a:rPr lang="en-US" sz="2800" dirty="0" smtClean="0">
                <a:latin typeface="Trebuchet MS" pitchFamily="34" charset="0"/>
              </a:rPr>
              <a:t>(</a:t>
            </a:r>
            <a:r>
              <a:rPr lang="en-US" sz="2800" dirty="0" err="1" smtClean="0">
                <a:latin typeface="Trebuchet MS" pitchFamily="34" charset="0"/>
              </a:rPr>
              <a:t>hyperactivate</a:t>
            </a:r>
            <a:r>
              <a:rPr lang="en-US" sz="2800" dirty="0" smtClean="0">
                <a:latin typeface="Trebuchet MS" pitchFamily="34" charset="0"/>
              </a:rPr>
              <a:t>) efforts </a:t>
            </a:r>
            <a:r>
              <a:rPr lang="en-US" sz="2800" dirty="0">
                <a:latin typeface="Trebuchet MS" pitchFamily="34" charset="0"/>
              </a:rPr>
              <a:t>to achieve proximity and comfort or deactivate the attachment </a:t>
            </a:r>
            <a:r>
              <a:rPr lang="en-US" sz="2800" dirty="0" smtClean="0">
                <a:latin typeface="Trebuchet MS" pitchFamily="34" charset="0"/>
              </a:rPr>
              <a:t>system.</a:t>
            </a:r>
            <a:endParaRPr lang="en-GB" sz="2800" dirty="0">
              <a:latin typeface="Trebuchet MS" pitchFamily="34" charset="0"/>
            </a:endParaRPr>
          </a:p>
        </p:txBody>
      </p:sp>
    </p:spTree>
    <p:extLst>
      <p:ext uri="{BB962C8B-B14F-4D97-AF65-F5344CB8AC3E}">
        <p14:creationId xmlns:p14="http://schemas.microsoft.com/office/powerpoint/2010/main" val="33463185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 calcmode="lin" valueType="num">
                                      <p:cBhvr additive="base">
                                        <p:cTn id="7" dur="500" fill="hold"/>
                                        <p:tgtEl>
                                          <p:spTgt spid="305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5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5155">
                                            <p:txEl>
                                              <p:pRg st="1" end="1"/>
                                            </p:txEl>
                                          </p:spTgt>
                                        </p:tgtEl>
                                        <p:attrNameLst>
                                          <p:attrName>style.visibility</p:attrName>
                                        </p:attrNameLst>
                                      </p:cBhvr>
                                      <p:to>
                                        <p:strVal val="visible"/>
                                      </p:to>
                                    </p:set>
                                    <p:anim calcmode="lin" valueType="num">
                                      <p:cBhvr additive="base">
                                        <p:cTn id="13" dur="500" fill="hold"/>
                                        <p:tgtEl>
                                          <p:spTgt spid="305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5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5155">
                                            <p:txEl>
                                              <p:pRg st="2" end="2"/>
                                            </p:txEl>
                                          </p:spTgt>
                                        </p:tgtEl>
                                        <p:attrNameLst>
                                          <p:attrName>style.visibility</p:attrName>
                                        </p:attrNameLst>
                                      </p:cBhvr>
                                      <p:to>
                                        <p:strVal val="visible"/>
                                      </p:to>
                                    </p:set>
                                    <p:anim calcmode="lin" valueType="num">
                                      <p:cBhvr additive="base">
                                        <p:cTn id="19" dur="500" fill="hold"/>
                                        <p:tgtEl>
                                          <p:spTgt spid="305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5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1610" y="625435"/>
            <a:ext cx="9144000" cy="921720"/>
          </a:xfrm>
        </p:spPr>
        <p:txBody>
          <a:bodyPr/>
          <a:lstStyle/>
          <a:p>
            <a:pPr eaLnBrk="1" hangingPunct="1">
              <a:lnSpc>
                <a:spcPct val="90000"/>
              </a:lnSpc>
              <a:defRPr/>
            </a:pPr>
            <a:r>
              <a:rPr lang="en-US" sz="3200" dirty="0">
                <a:solidFill>
                  <a:srgbClr val="FFFF00"/>
                </a:solidFill>
                <a:latin typeface="Trebuchet MS" pitchFamily="34" charset="0"/>
              </a:rPr>
              <a:t>Attachment Security and </a:t>
            </a:r>
            <a:r>
              <a:rPr lang="en-US" sz="32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200" dirty="0" smtClean="0">
              <a:solidFill>
                <a:srgbClr val="FFFF00"/>
              </a:solidFill>
              <a:effectLst>
                <a:outerShdw blurRad="38100" dist="38100" dir="2700000" algn="tl">
                  <a:srgbClr val="000000">
                    <a:alpha val="43137"/>
                  </a:srgbClr>
                </a:outerShdw>
              </a:effectLst>
              <a:latin typeface="Trebuchet MS" pitchFamily="34" charset="0"/>
            </a:endParaRPr>
          </a:p>
        </p:txBody>
      </p:sp>
      <p:sp>
        <p:nvSpPr>
          <p:cNvPr id="53251" name="Rectangle 3"/>
          <p:cNvSpPr>
            <a:spLocks noGrp="1" noChangeArrowheads="1"/>
          </p:cNvSpPr>
          <p:nvPr>
            <p:ph type="body" idx="4294967295"/>
          </p:nvPr>
        </p:nvSpPr>
        <p:spPr>
          <a:xfrm>
            <a:off x="232235" y="1892800"/>
            <a:ext cx="8718550" cy="403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US" sz="2800" dirty="0" smtClean="0">
                <a:effectLst/>
                <a:latin typeface="Trebuchet MS" pitchFamily="34" charset="0"/>
              </a:rPr>
              <a:t>Both partners in romantic couples (involved with each other for at least 6 months) were invited to complete questionnaires on a website and then participate in an experimental session.</a:t>
            </a:r>
          </a:p>
          <a:p>
            <a:pPr>
              <a:lnSpc>
                <a:spcPct val="115000"/>
              </a:lnSpc>
            </a:pPr>
            <a:r>
              <a:rPr lang="en-US" sz="2800" dirty="0" smtClean="0">
                <a:effectLst/>
                <a:latin typeface="Trebuchet MS" pitchFamily="34" charset="0"/>
              </a:rPr>
              <a:t>The sample consisted of 108 couples (mean age of the men = 20.76, mean age of the women = 20.12, mean relationship duration = 22.18 months).</a:t>
            </a:r>
          </a:p>
        </p:txBody>
      </p:sp>
    </p:spTree>
    <p:extLst>
      <p:ext uri="{BB962C8B-B14F-4D97-AF65-F5344CB8AC3E}">
        <p14:creationId xmlns:p14="http://schemas.microsoft.com/office/powerpoint/2010/main" val="4237992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270640" y="1124700"/>
            <a:ext cx="8642350" cy="5453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600" dirty="0" smtClean="0">
                <a:effectLst/>
                <a:latin typeface="Trebuchet MS" pitchFamily="34" charset="0"/>
              </a:rPr>
              <a:t>Dispositional security was assessed with the ECR</a:t>
            </a:r>
          </a:p>
          <a:p>
            <a:r>
              <a:rPr lang="en-US" sz="2600" dirty="0" smtClean="0">
                <a:effectLst/>
                <a:latin typeface="Trebuchet MS" pitchFamily="34" charset="0"/>
              </a:rPr>
              <a:t>Mental depletion was induced by asking the listener to perform a taxing Stroop color-naming task (or, by random assignment, a neutral version of the task)</a:t>
            </a:r>
          </a:p>
          <a:p>
            <a:r>
              <a:rPr lang="en-US" sz="2600" dirty="0" smtClean="0">
                <a:effectLst/>
                <a:latin typeface="Trebuchet MS" pitchFamily="34" charset="0"/>
              </a:rPr>
              <a:t>Contextual bolstering of listener’s attachment security was accomplished by subliminally presenting the names of security providers or neutral names</a:t>
            </a:r>
          </a:p>
          <a:p>
            <a:pPr>
              <a:spcBef>
                <a:spcPts val="1800"/>
              </a:spcBef>
            </a:pPr>
            <a:r>
              <a:rPr lang="en-US" sz="2600" dirty="0" smtClean="0">
                <a:effectLst/>
                <a:latin typeface="Trebuchet MS" pitchFamily="34" charset="0"/>
              </a:rPr>
              <a:t> C</a:t>
            </a:r>
            <a:r>
              <a:rPr lang="en-US" sz="2600" dirty="0" smtClean="0">
                <a:effectLst/>
              </a:rPr>
              <a:t>ouples were then video-recorded during an 10-min interaction in which one of them disclosed his or her personal goals and plans in the near future to the other (“</a:t>
            </a:r>
            <a:r>
              <a:rPr lang="en-US" sz="2600" u="sng" dirty="0" smtClean="0">
                <a:effectLst/>
              </a:rPr>
              <a:t>the listener</a:t>
            </a:r>
            <a:r>
              <a:rPr lang="en-US" sz="2600" dirty="0" smtClean="0">
                <a:effectLst/>
              </a:rPr>
              <a:t>”)</a:t>
            </a:r>
            <a:endParaRPr lang="en-US" sz="2600" dirty="0" smtClean="0">
              <a:effectLst/>
              <a:latin typeface="Trebuchet MS" pitchFamily="34" charset="0"/>
            </a:endParaRPr>
          </a:p>
        </p:txBody>
      </p:sp>
      <p:sp>
        <p:nvSpPr>
          <p:cNvPr id="4" name="Rectangle 2"/>
          <p:cNvSpPr>
            <a:spLocks noGrp="1" noChangeArrowheads="1"/>
          </p:cNvSpPr>
          <p:nvPr>
            <p:ph type="ctrTitle" idx="4294967295"/>
          </p:nvPr>
        </p:nvSpPr>
        <p:spPr>
          <a:xfrm>
            <a:off x="0" y="164575"/>
            <a:ext cx="9144000" cy="921720"/>
          </a:xfrm>
        </p:spPr>
        <p:txBody>
          <a:bodyPr/>
          <a:lstStyle/>
          <a:p>
            <a:pPr eaLnBrk="1" hangingPunct="1">
              <a:lnSpc>
                <a:spcPct val="90000"/>
              </a:lnSpc>
              <a:defRPr/>
            </a:pPr>
            <a:r>
              <a:rPr lang="en-US" sz="3200" dirty="0">
                <a:solidFill>
                  <a:srgbClr val="FFFF00"/>
                </a:solidFill>
                <a:latin typeface="Trebuchet MS" pitchFamily="34" charset="0"/>
              </a:rPr>
              <a:t>Attachment Security and </a:t>
            </a:r>
            <a:r>
              <a:rPr lang="en-US" sz="32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200" dirty="0" smtClean="0">
              <a:solidFill>
                <a:srgbClr val="FFFF00"/>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054316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231775" y="1470345"/>
            <a:ext cx="8642350" cy="4070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ts val="1200"/>
              </a:spcBef>
              <a:buClr>
                <a:srgbClr val="86D1EC"/>
              </a:buClr>
            </a:pPr>
            <a:r>
              <a:rPr lang="en-US" sz="2800" dirty="0" smtClean="0">
                <a:solidFill>
                  <a:srgbClr val="FFFFFF"/>
                </a:solidFill>
                <a:effectLst/>
                <a:latin typeface="Trebuchet MS" pitchFamily="34" charset="0"/>
              </a:rPr>
              <a:t>Two judges provided the following ratings:</a:t>
            </a:r>
          </a:p>
          <a:p>
            <a:pPr lvl="1" eaLnBrk="1" hangingPunct="1">
              <a:lnSpc>
                <a:spcPct val="115000"/>
              </a:lnSpc>
              <a:spcBef>
                <a:spcPts val="1200"/>
              </a:spcBef>
            </a:pPr>
            <a:r>
              <a:rPr lang="en-US" dirty="0" smtClean="0">
                <a:solidFill>
                  <a:srgbClr val="FFFFFF"/>
                </a:solidFill>
                <a:effectLst/>
                <a:latin typeface="Trebuchet MS" pitchFamily="34" charset="0"/>
              </a:rPr>
              <a:t>Listeners’ responsiveness (listening, understanding, approving, supporting) </a:t>
            </a:r>
          </a:p>
          <a:p>
            <a:pPr lvl="1" eaLnBrk="1" hangingPunct="1">
              <a:lnSpc>
                <a:spcPct val="115000"/>
              </a:lnSpc>
              <a:spcBef>
                <a:spcPts val="1200"/>
              </a:spcBef>
            </a:pPr>
            <a:r>
              <a:rPr lang="en-US" dirty="0" smtClean="0">
                <a:solidFill>
                  <a:srgbClr val="FFFFFF"/>
                </a:solidFill>
                <a:effectLst/>
                <a:latin typeface="Trebuchet MS" pitchFamily="34" charset="0"/>
              </a:rPr>
              <a:t>Listeners’ dismissing/withdrawal behavior</a:t>
            </a:r>
          </a:p>
          <a:p>
            <a:pPr lvl="1" eaLnBrk="1" hangingPunct="1">
              <a:lnSpc>
                <a:spcPct val="115000"/>
              </a:lnSpc>
              <a:spcBef>
                <a:spcPts val="1200"/>
              </a:spcBef>
            </a:pPr>
            <a:r>
              <a:rPr lang="en-US" dirty="0" smtClean="0">
                <a:solidFill>
                  <a:srgbClr val="FFFFFF"/>
                </a:solidFill>
                <a:effectLst/>
                <a:latin typeface="Trebuchet MS" pitchFamily="34" charset="0"/>
              </a:rPr>
              <a:t>Listeners’ criticism</a:t>
            </a:r>
            <a:endParaRPr lang="en-US" b="1" dirty="0" smtClean="0">
              <a:effectLst/>
            </a:endParaRPr>
          </a:p>
        </p:txBody>
      </p:sp>
      <p:sp>
        <p:nvSpPr>
          <p:cNvPr id="4" name="Rectangle 2"/>
          <p:cNvSpPr>
            <a:spLocks noGrp="1" noChangeArrowheads="1"/>
          </p:cNvSpPr>
          <p:nvPr>
            <p:ph type="ctrTitle" idx="4294967295"/>
          </p:nvPr>
        </p:nvSpPr>
        <p:spPr>
          <a:xfrm>
            <a:off x="0" y="164575"/>
            <a:ext cx="9144000" cy="921720"/>
          </a:xfrm>
        </p:spPr>
        <p:txBody>
          <a:bodyPr/>
          <a:lstStyle/>
          <a:p>
            <a:pPr eaLnBrk="1" hangingPunct="1">
              <a:lnSpc>
                <a:spcPct val="90000"/>
              </a:lnSpc>
              <a:defRPr/>
            </a:pPr>
            <a:r>
              <a:rPr lang="en-US" sz="3200" dirty="0">
                <a:solidFill>
                  <a:srgbClr val="FFFF00"/>
                </a:solidFill>
                <a:latin typeface="Trebuchet MS" pitchFamily="34" charset="0"/>
              </a:rPr>
              <a:t>Attachment Security and </a:t>
            </a:r>
            <a:r>
              <a:rPr lang="en-US" sz="32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200" dirty="0" smtClean="0">
              <a:solidFill>
                <a:srgbClr val="FFFF00"/>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3505863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202980"/>
            <a:ext cx="9144000" cy="921719"/>
          </a:xfrm>
        </p:spPr>
        <p:txBody>
          <a:bodyPr/>
          <a:lstStyle/>
          <a:p>
            <a:pPr eaLnBrk="1" hangingPunct="1">
              <a:lnSpc>
                <a:spcPct val="90000"/>
              </a:lnSpc>
              <a:defRPr/>
            </a:pPr>
            <a:r>
              <a:rPr lang="en-US" sz="3600" dirty="0">
                <a:solidFill>
                  <a:srgbClr val="FFFF00"/>
                </a:solidFill>
                <a:latin typeface="Trebuchet MS" pitchFamily="34" charset="0"/>
              </a:rPr>
              <a:t>Attachment Security and </a:t>
            </a:r>
            <a:r>
              <a:rPr lang="en-US" sz="36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600" dirty="0" smtClean="0">
              <a:solidFill>
                <a:srgbClr val="FFFF00"/>
              </a:solidFill>
              <a:latin typeface="Trebuchet MS" pitchFamily="34" charset="0"/>
            </a:endParaRPr>
          </a:p>
        </p:txBody>
      </p:sp>
      <p:sp>
        <p:nvSpPr>
          <p:cNvPr id="1122307" name="Rectangle 3"/>
          <p:cNvSpPr>
            <a:spLocks noGrp="1" noChangeArrowheads="1"/>
          </p:cNvSpPr>
          <p:nvPr>
            <p:ph type="body" idx="1"/>
          </p:nvPr>
        </p:nvSpPr>
        <p:spPr>
          <a:xfrm>
            <a:off x="309563" y="1201738"/>
            <a:ext cx="8524875" cy="5491162"/>
          </a:xfrm>
        </p:spPr>
        <p:txBody>
          <a:bodyPr/>
          <a:lstStyle/>
          <a:p>
            <a:pPr eaLnBrk="1" hangingPunct="1">
              <a:lnSpc>
                <a:spcPct val="115000"/>
              </a:lnSpc>
              <a:spcBef>
                <a:spcPts val="1800"/>
              </a:spcBef>
              <a:defRPr/>
            </a:pPr>
            <a:r>
              <a:rPr lang="en-US" dirty="0" smtClean="0">
                <a:latin typeface="Trebuchet MS" pitchFamily="34" charset="0"/>
              </a:rPr>
              <a:t>There were significant main effects of priming and cognitive depletion on listener’s responsiveness: Security priming increased responsiveness and cognitive depletion reduced responsiveness.</a:t>
            </a:r>
          </a:p>
          <a:p>
            <a:pPr eaLnBrk="1" hangingPunct="1">
              <a:lnSpc>
                <a:spcPct val="115000"/>
              </a:lnSpc>
              <a:spcBef>
                <a:spcPts val="1800"/>
              </a:spcBef>
              <a:defRPr/>
            </a:pPr>
            <a:r>
              <a:rPr lang="en-US" dirty="0" smtClean="0">
                <a:latin typeface="Trebuchet MS" pitchFamily="34" charset="0"/>
              </a:rPr>
              <a:t>There was also a significant priming x depletion interaction.  </a:t>
            </a:r>
          </a:p>
        </p:txBody>
      </p:sp>
    </p:spTree>
    <p:extLst>
      <p:ext uri="{BB962C8B-B14F-4D97-AF65-F5344CB8AC3E}">
        <p14:creationId xmlns:p14="http://schemas.microsoft.com/office/powerpoint/2010/main" val="791236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77788" y="327025"/>
            <a:ext cx="8953500" cy="1143000"/>
          </a:xfrm>
        </p:spPr>
        <p:txBody>
          <a:bodyPr/>
          <a:lstStyle/>
          <a:p>
            <a:pPr eaLnBrk="1" hangingPunct="1">
              <a:lnSpc>
                <a:spcPct val="90000"/>
              </a:lnSpc>
              <a:defRPr/>
            </a:pPr>
            <a:r>
              <a:rPr lang="en-US" sz="2400" dirty="0" smtClean="0">
                <a:solidFill>
                  <a:srgbClr val="FFFF00"/>
                </a:solidFill>
                <a:latin typeface="Trebuchet MS" pitchFamily="34" charset="0"/>
              </a:rPr>
              <a:t>Means of Listener’s Responsiveness Broken Down by Priming and Depletion Conditions</a:t>
            </a:r>
          </a:p>
        </p:txBody>
      </p:sp>
      <p:graphicFrame>
        <p:nvGraphicFramePr>
          <p:cNvPr id="57347" name="Object 10"/>
          <p:cNvGraphicFramePr>
            <a:graphicFrameLocks noGrp="1" noChangeAspect="1"/>
          </p:cNvGraphicFramePr>
          <p:nvPr>
            <p:ph idx="1"/>
          </p:nvPr>
        </p:nvGraphicFramePr>
        <p:xfrm>
          <a:off x="885825" y="1833563"/>
          <a:ext cx="7181850" cy="4667250"/>
        </p:xfrm>
        <a:graphic>
          <a:graphicData uri="http://schemas.openxmlformats.org/presentationml/2006/ole">
            <mc:AlternateContent xmlns:mc="http://schemas.openxmlformats.org/markup-compatibility/2006">
              <mc:Choice xmlns:v="urn:schemas-microsoft-com:vml" Requires="v">
                <p:oleObj spid="_x0000_s565250" r:id="rId5" imgW="7181710" imgH="4663844" progId="Excel.Chart.8">
                  <p:embed/>
                </p:oleObj>
              </mc:Choice>
              <mc:Fallback>
                <p:oleObj r:id="rId5" imgW="7181710" imgH="4663844" progId="Excel.Char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825" y="1833563"/>
                        <a:ext cx="71818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Text Box 4"/>
          <p:cNvSpPr txBox="1">
            <a:spLocks noChangeArrowheads="1"/>
          </p:cNvSpPr>
          <p:nvPr/>
        </p:nvSpPr>
        <p:spPr bwMode="auto">
          <a:xfrm>
            <a:off x="2306638" y="6232525"/>
            <a:ext cx="291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spcBef>
                <a:spcPct val="50000"/>
              </a:spcBef>
            </a:pPr>
            <a:r>
              <a:rPr lang="en-US" i="1">
                <a:solidFill>
                  <a:srgbClr val="FFFFFF"/>
                </a:solidFill>
                <a:cs typeface="Arial" charset="0"/>
              </a:rPr>
              <a:t>F</a:t>
            </a:r>
            <a:r>
              <a:rPr lang="en-US">
                <a:solidFill>
                  <a:srgbClr val="FFFFFF"/>
                </a:solidFill>
                <a:cs typeface="Arial" charset="0"/>
              </a:rPr>
              <a:t>(1, 104) = 7.81, </a:t>
            </a:r>
            <a:r>
              <a:rPr lang="en-US" i="1">
                <a:solidFill>
                  <a:srgbClr val="FFFFFF"/>
                </a:solidFill>
                <a:cs typeface="Arial" charset="0"/>
              </a:rPr>
              <a:t>p</a:t>
            </a:r>
            <a:r>
              <a:rPr lang="en-US">
                <a:solidFill>
                  <a:srgbClr val="FFFFFF"/>
                </a:solidFill>
                <a:cs typeface="Arial" charset="0"/>
              </a:rPr>
              <a:t> &lt; .01</a:t>
            </a:r>
          </a:p>
        </p:txBody>
      </p:sp>
    </p:spTree>
    <p:extLst>
      <p:ext uri="{BB962C8B-B14F-4D97-AF65-F5344CB8AC3E}">
        <p14:creationId xmlns:p14="http://schemas.microsoft.com/office/powerpoint/2010/main" val="2200716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165100"/>
            <a:ext cx="9144000" cy="1036638"/>
          </a:xfrm>
        </p:spPr>
        <p:txBody>
          <a:bodyPr/>
          <a:lstStyle/>
          <a:p>
            <a:pPr eaLnBrk="1" hangingPunct="1">
              <a:lnSpc>
                <a:spcPct val="90000"/>
              </a:lnSpc>
              <a:defRPr/>
            </a:pPr>
            <a:r>
              <a:rPr lang="en-US" sz="3600" dirty="0">
                <a:solidFill>
                  <a:srgbClr val="FFFF00"/>
                </a:solidFill>
                <a:latin typeface="Trebuchet MS" pitchFamily="34" charset="0"/>
              </a:rPr>
              <a:t>Attachment Security and </a:t>
            </a:r>
            <a:r>
              <a:rPr lang="en-US" sz="36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600" dirty="0" smtClean="0">
              <a:solidFill>
                <a:srgbClr val="FFFF00"/>
              </a:solidFill>
            </a:endParaRPr>
          </a:p>
        </p:txBody>
      </p:sp>
      <p:sp>
        <p:nvSpPr>
          <p:cNvPr id="295938" name="Rectangle 3"/>
          <p:cNvSpPr>
            <a:spLocks noGrp="1" noChangeArrowheads="1"/>
          </p:cNvSpPr>
          <p:nvPr>
            <p:ph type="body" idx="1"/>
          </p:nvPr>
        </p:nvSpPr>
        <p:spPr>
          <a:xfrm>
            <a:off x="269875" y="1508750"/>
            <a:ext cx="8680450" cy="4685675"/>
          </a:xfrm>
        </p:spPr>
        <p:txBody>
          <a:bodyPr/>
          <a:lstStyle/>
          <a:p>
            <a:pPr eaLnBrk="1" hangingPunct="1">
              <a:lnSpc>
                <a:spcPct val="115000"/>
              </a:lnSpc>
              <a:defRPr/>
            </a:pPr>
            <a:r>
              <a:rPr lang="en-US" sz="2800" dirty="0" smtClean="0">
                <a:effectLst/>
                <a:latin typeface="Trebuchet MS" pitchFamily="34" charset="0"/>
              </a:rPr>
              <a:t>No significant effects were revealed for listener’s withdrawal or criticism </a:t>
            </a:r>
          </a:p>
          <a:p>
            <a:pPr eaLnBrk="1" hangingPunct="1">
              <a:lnSpc>
                <a:spcPct val="115000"/>
              </a:lnSpc>
              <a:defRPr/>
            </a:pPr>
            <a:r>
              <a:rPr lang="en-US" sz="2800" dirty="0" smtClean="0">
                <a:effectLst/>
                <a:latin typeface="Trebuchet MS" pitchFamily="34" charset="0"/>
              </a:rPr>
              <a:t>There were significant main effects of attachment anxiety and avoidance: The higher a listener’s anxious or avoidant attachment, the lower his or her responsiveness to a partner’s goal exploration  and the higher his or her criticism towards such an exploration</a:t>
            </a:r>
          </a:p>
          <a:p>
            <a:pPr marL="0" indent="0" eaLnBrk="1" hangingPunct="1">
              <a:lnSpc>
                <a:spcPct val="115000"/>
              </a:lnSpc>
              <a:buFont typeface="Wingdings" pitchFamily="2" charset="2"/>
              <a:buNone/>
              <a:defRPr/>
            </a:pPr>
            <a:endParaRPr lang="en-US" sz="2800" dirty="0" smtClean="0">
              <a:effectLst/>
              <a:latin typeface="Trebuchet MS" pitchFamily="34" charset="0"/>
            </a:endParaRPr>
          </a:p>
          <a:p>
            <a:pPr marL="0" indent="0" eaLnBrk="1" hangingPunct="1">
              <a:lnSpc>
                <a:spcPct val="115000"/>
              </a:lnSpc>
              <a:buFont typeface="Wingdings" pitchFamily="2" charset="2"/>
              <a:buNone/>
              <a:defRPr/>
            </a:pPr>
            <a:endParaRPr lang="en-US" sz="2800" dirty="0" smtClean="0">
              <a:effectLst/>
              <a:latin typeface="Trebuchet MS" pitchFamily="34" charset="0"/>
            </a:endParaRPr>
          </a:p>
        </p:txBody>
      </p:sp>
    </p:spTree>
    <p:extLst>
      <p:ext uri="{BB962C8B-B14F-4D97-AF65-F5344CB8AC3E}">
        <p14:creationId xmlns:p14="http://schemas.microsoft.com/office/powerpoint/2010/main" val="1086454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317500"/>
            <a:ext cx="9144000" cy="1268060"/>
          </a:xfrm>
        </p:spPr>
        <p:txBody>
          <a:bodyPr/>
          <a:lstStyle/>
          <a:p>
            <a:pPr eaLnBrk="1" hangingPunct="1">
              <a:lnSpc>
                <a:spcPct val="90000"/>
              </a:lnSpc>
              <a:defRPr/>
            </a:pPr>
            <a:r>
              <a:rPr lang="en-US" sz="3600" dirty="0">
                <a:solidFill>
                  <a:srgbClr val="FFFF00"/>
                </a:solidFill>
                <a:latin typeface="Trebuchet MS" pitchFamily="34" charset="0"/>
              </a:rPr>
              <a:t>Attachment Security and </a:t>
            </a:r>
            <a:r>
              <a:rPr lang="en-US" sz="3600" dirty="0">
                <a:solidFill>
                  <a:srgbClr val="FFFF00"/>
                </a:solidFill>
                <a:effectLst>
                  <a:outerShdw blurRad="38100" dist="38100" dir="2700000" algn="tl">
                    <a:srgbClr val="000000">
                      <a:alpha val="43137"/>
                    </a:srgbClr>
                  </a:outerShdw>
                </a:effectLst>
                <a:latin typeface="Trebuchet MS" pitchFamily="34" charset="0"/>
              </a:rPr>
              <a:t>barriers to compassion in couple relationships</a:t>
            </a:r>
            <a:endParaRPr lang="en-US" sz="3600" dirty="0" smtClean="0">
              <a:solidFill>
                <a:srgbClr val="FFFF00"/>
              </a:solidFill>
              <a:effectLst>
                <a:outerShdw blurRad="38100" dist="38100" dir="2700000" algn="tl">
                  <a:srgbClr val="000000">
                    <a:alpha val="43137"/>
                  </a:srgbClr>
                </a:outerShdw>
              </a:effectLst>
              <a:latin typeface="Trebuchet MS" pitchFamily="34" charset="0"/>
            </a:endParaRPr>
          </a:p>
        </p:txBody>
      </p:sp>
      <p:sp>
        <p:nvSpPr>
          <p:cNvPr id="59395" name="Rectangle 3"/>
          <p:cNvSpPr>
            <a:spLocks noGrp="1" noChangeArrowheads="1"/>
          </p:cNvSpPr>
          <p:nvPr>
            <p:ph type="body" idx="4294967295"/>
          </p:nvPr>
        </p:nvSpPr>
        <p:spPr>
          <a:xfrm>
            <a:off x="615950" y="1815990"/>
            <a:ext cx="8026400" cy="4876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effectLst/>
                <a:latin typeface="Trebuchet MS" pitchFamily="34" charset="0"/>
              </a:rPr>
              <a:t>Overall, increased security can overcome barriers to responsiveness to a partner’s goal exploration even when a person is tired or depleted. These effects were unexplained by relationship satisfaction.</a:t>
            </a:r>
          </a:p>
        </p:txBody>
      </p:sp>
    </p:spTree>
    <p:extLst>
      <p:ext uri="{BB962C8B-B14F-4D97-AF65-F5344CB8AC3E}">
        <p14:creationId xmlns:p14="http://schemas.microsoft.com/office/powerpoint/2010/main" val="1394285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1165" y="1009485"/>
            <a:ext cx="8610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50000"/>
              </a:spcBef>
              <a:buFontTx/>
              <a:buBlip>
                <a:blip r:embed="rId2"/>
              </a:buBlip>
            </a:pPr>
            <a:r>
              <a:rPr lang="en-US" sz="3200" dirty="0">
                <a:effectLst>
                  <a:outerShdw blurRad="38100" dist="38100" dir="2700000" algn="tl">
                    <a:srgbClr val="000000">
                      <a:alpha val="43137"/>
                    </a:srgbClr>
                  </a:outerShdw>
                </a:effectLst>
                <a:latin typeface="Trebuchet MS" pitchFamily="34" charset="0"/>
                <a:cs typeface="Times New Roman" pitchFamily="18" charset="0"/>
              </a:rPr>
              <a:t>E</a:t>
            </a:r>
            <a:r>
              <a:rPr lang="en-US" sz="3200" dirty="0">
                <a:effectLst>
                  <a:outerShdw blurRad="38100" dist="38100" dir="2700000" algn="tl">
                    <a:srgbClr val="000000">
                      <a:alpha val="43137"/>
                    </a:srgbClr>
                  </a:outerShdw>
                </a:effectLst>
                <a:latin typeface="Trebuchet MS" pitchFamily="34" charset="0"/>
              </a:rPr>
              <a:t>xperimental studies show that exposure to security-enhancing influences can move an insecure person toward security, with important consequences for mental health and social welfare</a:t>
            </a:r>
          </a:p>
          <a:p>
            <a:pPr eaLnBrk="1" hangingPunct="1">
              <a:spcBef>
                <a:spcPct val="50000"/>
              </a:spcBef>
              <a:buFontTx/>
              <a:buBlip>
                <a:blip r:embed="rId2"/>
              </a:buBlip>
            </a:pPr>
            <a:r>
              <a:rPr lang="en-US" sz="3200" dirty="0">
                <a:effectLst>
                  <a:outerShdw blurRad="38100" dist="38100" dir="2700000" algn="tl">
                    <a:srgbClr val="000000">
                      <a:alpha val="43137"/>
                    </a:srgbClr>
                  </a:outerShdw>
                </a:effectLst>
                <a:latin typeface="Trebuchet MS" pitchFamily="34" charset="0"/>
              </a:rPr>
              <a:t>In the next section we focus on the extent to which these effects occur naturally, and sometimes deliberately, in romantic relationships, leader-follower relations, groups, and dyadic and community psychotherapy</a:t>
            </a:r>
            <a:endParaRPr lang="en-US" sz="3200" dirty="0">
              <a:effectLst>
                <a:outerShdw blurRad="38100" dist="38100" dir="2700000" algn="tl">
                  <a:srgbClr val="000000">
                    <a:alpha val="43137"/>
                  </a:srgbClr>
                </a:outerShdw>
              </a:effectLst>
              <a:latin typeface="Trebuchet MS" pitchFamily="34" charset="0"/>
              <a:cs typeface="Times New Roman" pitchFamily="18" charset="0"/>
            </a:endParaRPr>
          </a:p>
        </p:txBody>
      </p:sp>
      <p:sp>
        <p:nvSpPr>
          <p:cNvPr id="14339" name="Text Box 3"/>
          <p:cNvSpPr txBox="1">
            <a:spLocks noChangeArrowheads="1"/>
          </p:cNvSpPr>
          <p:nvPr/>
        </p:nvSpPr>
        <p:spPr bwMode="auto">
          <a:xfrm>
            <a:off x="301166" y="269405"/>
            <a:ext cx="8264954" cy="70788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pPr>
            <a:r>
              <a:rPr lang="en-US" sz="4000" dirty="0" smtClean="0">
                <a:solidFill>
                  <a:srgbClr val="FFFF00"/>
                </a:solidFill>
                <a:effectLst>
                  <a:outerShdw blurRad="38100" dist="38100" dir="2700000" algn="tl">
                    <a:srgbClr val="000000">
                      <a:alpha val="43137"/>
                    </a:srgbClr>
                  </a:outerShdw>
                </a:effectLst>
              </a:rPr>
              <a:t>Moving from Lab to Life</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997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461963" y="2314575"/>
            <a:ext cx="8229600" cy="2057400"/>
          </a:xfrm>
        </p:spPr>
        <p:txBody>
          <a:bodyPr/>
          <a:lstStyle/>
          <a:p>
            <a:r>
              <a:rPr lang="en-US" sz="4000" b="1">
                <a:solidFill>
                  <a:srgbClr val="FFFF00"/>
                </a:solidFill>
                <a:latin typeface="Trebuchet MS" pitchFamily="34" charset="0"/>
              </a:rPr>
              <a:t>Augmenting the Sense of Security </a:t>
            </a:r>
            <a:br>
              <a:rPr lang="en-US" sz="4000" b="1">
                <a:solidFill>
                  <a:srgbClr val="FFFF00"/>
                </a:solidFill>
                <a:latin typeface="Trebuchet MS" pitchFamily="34" charset="0"/>
              </a:rPr>
            </a:br>
            <a:r>
              <a:rPr lang="en-US" sz="4000" b="1">
                <a:solidFill>
                  <a:srgbClr val="FFFF00"/>
                </a:solidFill>
                <a:latin typeface="Trebuchet MS" pitchFamily="34" charset="0"/>
              </a:rPr>
              <a:t>in Romantic, Leader-Follower, Therapeutic, and Group Relationships</a:t>
            </a:r>
          </a:p>
        </p:txBody>
      </p:sp>
    </p:spTree>
    <p:extLst>
      <p:ext uri="{BB962C8B-B14F-4D97-AF65-F5344CB8AC3E}">
        <p14:creationId xmlns:p14="http://schemas.microsoft.com/office/powerpoint/2010/main" val="40281368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539750" y="241300"/>
            <a:ext cx="8026400"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smtClean="0">
                <a:solidFill>
                  <a:srgbClr val="FFFF00"/>
                </a:solidFill>
                <a:effectLst>
                  <a:outerShdw blurRad="38100" dist="38100" dir="2700000" algn="tl">
                    <a:srgbClr val="000000">
                      <a:alpha val="43137"/>
                    </a:srgbClr>
                  </a:outerShdw>
                </a:effectLst>
                <a:latin typeface="Trebuchet MS" pitchFamily="34" charset="0"/>
              </a:rPr>
              <a:t>Enhancing Security in Long-Term </a:t>
            </a:r>
            <a:r>
              <a:rPr lang="en-US" sz="3200" dirty="0">
                <a:solidFill>
                  <a:srgbClr val="FFFF00"/>
                </a:solidFill>
                <a:effectLst>
                  <a:outerShdw blurRad="38100" dist="38100" dir="2700000" algn="tl">
                    <a:srgbClr val="000000">
                      <a:alpha val="43137"/>
                    </a:srgbClr>
                  </a:outerShdw>
                </a:effectLst>
                <a:latin typeface="Trebuchet MS" pitchFamily="34" charset="0"/>
              </a:rPr>
              <a:t>Romantic </a:t>
            </a:r>
            <a:r>
              <a:rPr lang="en-US" sz="3200" dirty="0" smtClean="0">
                <a:solidFill>
                  <a:srgbClr val="FFFF00"/>
                </a:solidFill>
                <a:effectLst>
                  <a:outerShdw blurRad="38100" dist="38100" dir="2700000" algn="tl">
                    <a:srgbClr val="000000">
                      <a:alpha val="43137"/>
                    </a:srgbClr>
                  </a:outerShdw>
                </a:effectLst>
                <a:latin typeface="Trebuchet MS" pitchFamily="34" charset="0"/>
              </a:rPr>
              <a:t>Relationships</a:t>
            </a:r>
            <a:endParaRPr lang="en-US" sz="3200" dirty="0">
              <a:solidFill>
                <a:srgbClr val="FFFF00"/>
              </a:solidFill>
              <a:effectLst>
                <a:outerShdw blurRad="38100" dist="38100" dir="2700000" algn="tl">
                  <a:srgbClr val="000000">
                    <a:alpha val="43137"/>
                  </a:srgbClr>
                </a:outerShdw>
              </a:effectLst>
              <a:latin typeface="Trebuchet MS" pitchFamily="34" charset="0"/>
            </a:endParaRPr>
          </a:p>
        </p:txBody>
      </p:sp>
      <p:sp>
        <p:nvSpPr>
          <p:cNvPr id="372739" name="Rectangle 3"/>
          <p:cNvSpPr>
            <a:spLocks noGrp="1" noChangeArrowheads="1"/>
          </p:cNvSpPr>
          <p:nvPr>
            <p:ph type="body" idx="1"/>
          </p:nvPr>
        </p:nvSpPr>
        <p:spPr>
          <a:xfrm>
            <a:off x="117020" y="1355725"/>
            <a:ext cx="9026979" cy="533876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A romantic/marital relationship </a:t>
            </a:r>
            <a:r>
              <a:rPr lang="en-US" dirty="0" smtClean="0">
                <a:effectLst>
                  <a:outerShdw blurRad="38100" dist="38100" dir="2700000" algn="tl">
                    <a:srgbClr val="000000">
                      <a:alpha val="43137"/>
                    </a:srgbClr>
                  </a:outerShdw>
                </a:effectLst>
                <a:latin typeface="Trebuchet MS" pitchFamily="34" charset="0"/>
              </a:rPr>
              <a:t>often provides the </a:t>
            </a:r>
            <a:r>
              <a:rPr lang="en-US" dirty="0">
                <a:effectLst>
                  <a:outerShdw blurRad="38100" dist="38100" dir="2700000" algn="tl">
                    <a:srgbClr val="000000">
                      <a:alpha val="43137"/>
                    </a:srgbClr>
                  </a:outerShdw>
                </a:effectLst>
                <a:latin typeface="Trebuchet MS" pitchFamily="34" charset="0"/>
              </a:rPr>
              <a:t>most important context in which to (try to) initiate and sustain a broaden-and-build cycle of security in adulthood </a:t>
            </a:r>
          </a:p>
          <a:p>
            <a:pPr>
              <a:lnSpc>
                <a:spcPct val="90000"/>
              </a:lnSpc>
              <a:spcBef>
                <a:spcPct val="60000"/>
              </a:spcBef>
            </a:pPr>
            <a:r>
              <a:rPr lang="en-US" dirty="0">
                <a:effectLst>
                  <a:outerShdw blurRad="38100" dist="38100" dir="2700000" algn="tl">
                    <a:srgbClr val="000000">
                      <a:alpha val="43137"/>
                    </a:srgbClr>
                  </a:outerShdw>
                </a:effectLst>
                <a:latin typeface="Trebuchet MS" pitchFamily="34" charset="0"/>
              </a:rPr>
              <a:t>If a romantic partner or spouse occupies the topmost rung in most adults’ attachment hierarchy, this person’s sensitivity and responsiveness to one’s bids for proximity, protection, and security are likely to have important effects on the person’s sense of security </a:t>
            </a:r>
          </a:p>
        </p:txBody>
      </p:sp>
    </p:spTree>
    <p:extLst>
      <p:ext uri="{BB962C8B-B14F-4D97-AF65-F5344CB8AC3E}">
        <p14:creationId xmlns:p14="http://schemas.microsoft.com/office/powerpoint/2010/main" val="31339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2028120" y="130577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latin typeface="Times New Roman" pitchFamily="18" charset="0"/>
                <a:cs typeface="Arial" charset="0"/>
              </a:rPr>
              <a:t>Signs of threat?</a:t>
            </a:r>
          </a:p>
        </p:txBody>
      </p:sp>
      <p:sp>
        <p:nvSpPr>
          <p:cNvPr id="293891" name="Text Box 3"/>
          <p:cNvSpPr txBox="1">
            <a:spLocks noChangeArrowheads="1"/>
          </p:cNvSpPr>
          <p:nvPr/>
        </p:nvSpPr>
        <p:spPr bwMode="auto">
          <a:xfrm>
            <a:off x="1037520" y="260117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Proximity-seeking strategies</a:t>
            </a:r>
          </a:p>
        </p:txBody>
      </p:sp>
      <p:sp>
        <p:nvSpPr>
          <p:cNvPr id="293892" name="Text Box 4"/>
          <p:cNvSpPr txBox="1">
            <a:spLocks noChangeArrowheads="1"/>
          </p:cNvSpPr>
          <p:nvPr/>
        </p:nvSpPr>
        <p:spPr bwMode="auto">
          <a:xfrm>
            <a:off x="1342320" y="351557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Is attachment figure available?</a:t>
            </a:r>
          </a:p>
        </p:txBody>
      </p:sp>
      <p:sp>
        <p:nvSpPr>
          <p:cNvPr id="293896" name="AutoShape 8"/>
          <p:cNvSpPr>
            <a:spLocks noChangeArrowheads="1"/>
          </p:cNvSpPr>
          <p:nvPr/>
        </p:nvSpPr>
        <p:spPr bwMode="auto">
          <a:xfrm>
            <a:off x="1799520" y="943045"/>
            <a:ext cx="1981200" cy="12954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Oval 9"/>
          <p:cNvSpPr>
            <a:spLocks noChangeArrowheads="1"/>
          </p:cNvSpPr>
          <p:nvPr/>
        </p:nvSpPr>
        <p:spPr bwMode="auto">
          <a:xfrm>
            <a:off x="885120" y="2524970"/>
            <a:ext cx="36576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8" name="Text Box 10"/>
          <p:cNvSpPr txBox="1">
            <a:spLocks noChangeArrowheads="1"/>
          </p:cNvSpPr>
          <p:nvPr/>
        </p:nvSpPr>
        <p:spPr bwMode="auto">
          <a:xfrm>
            <a:off x="2866320" y="214397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Yes</a:t>
            </a:r>
          </a:p>
        </p:txBody>
      </p:sp>
      <p:sp>
        <p:nvSpPr>
          <p:cNvPr id="293899" name="AutoShape 11"/>
          <p:cNvSpPr>
            <a:spLocks noChangeArrowheads="1"/>
          </p:cNvSpPr>
          <p:nvPr/>
        </p:nvSpPr>
        <p:spPr bwMode="auto">
          <a:xfrm>
            <a:off x="1266120" y="3286970"/>
            <a:ext cx="2971800" cy="9906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0" name="Line 12"/>
          <p:cNvSpPr>
            <a:spLocks noChangeShapeType="1"/>
          </p:cNvSpPr>
          <p:nvPr/>
        </p:nvSpPr>
        <p:spPr bwMode="auto">
          <a:xfrm>
            <a:off x="2779008" y="305837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9" name="Text Box 21"/>
          <p:cNvSpPr txBox="1">
            <a:spLocks noChangeArrowheads="1"/>
          </p:cNvSpPr>
          <p:nvPr/>
        </p:nvSpPr>
        <p:spPr bwMode="auto">
          <a:xfrm>
            <a:off x="4999920" y="3134570"/>
            <a:ext cx="137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dirty="0">
                <a:latin typeface="Times New Roman" pitchFamily="18" charset="0"/>
                <a:cs typeface="Arial" charset="0"/>
              </a:rPr>
              <a:t>attachment security, distress alleviation</a:t>
            </a:r>
          </a:p>
        </p:txBody>
      </p:sp>
      <p:sp>
        <p:nvSpPr>
          <p:cNvPr id="293910" name="Text Box 22"/>
          <p:cNvSpPr txBox="1">
            <a:spLocks noChangeArrowheads="1"/>
          </p:cNvSpPr>
          <p:nvPr/>
        </p:nvSpPr>
        <p:spPr bwMode="auto">
          <a:xfrm>
            <a:off x="6904920" y="328697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Times New Roman" pitchFamily="18" charset="0"/>
                <a:cs typeface="Arial" charset="0"/>
              </a:rPr>
              <a:t>Security-based strategies</a:t>
            </a:r>
          </a:p>
        </p:txBody>
      </p:sp>
      <p:sp>
        <p:nvSpPr>
          <p:cNvPr id="293911" name="Text Box 23"/>
          <p:cNvSpPr txBox="1">
            <a:spLocks noChangeArrowheads="1"/>
          </p:cNvSpPr>
          <p:nvPr/>
        </p:nvSpPr>
        <p:spPr bwMode="auto">
          <a:xfrm>
            <a:off x="6295320" y="130577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latin typeface="Times New Roman" pitchFamily="18" charset="0"/>
                <a:cs typeface="Arial" charset="0"/>
              </a:rPr>
              <a:t>Activation of other behavioral systems</a:t>
            </a:r>
          </a:p>
        </p:txBody>
      </p:sp>
      <p:sp>
        <p:nvSpPr>
          <p:cNvPr id="293912" name="Oval 24"/>
          <p:cNvSpPr>
            <a:spLocks noChangeArrowheads="1"/>
          </p:cNvSpPr>
          <p:nvPr/>
        </p:nvSpPr>
        <p:spPr bwMode="auto">
          <a:xfrm>
            <a:off x="4771320" y="2829770"/>
            <a:ext cx="1600200" cy="1905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3" name="Line 25"/>
          <p:cNvSpPr>
            <a:spLocks noChangeShapeType="1"/>
          </p:cNvSpPr>
          <p:nvPr/>
        </p:nvSpPr>
        <p:spPr bwMode="auto">
          <a:xfrm>
            <a:off x="4237920" y="3777508"/>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4" name="Text Box 26"/>
          <p:cNvSpPr txBox="1">
            <a:spLocks noChangeArrowheads="1"/>
          </p:cNvSpPr>
          <p:nvPr/>
        </p:nvSpPr>
        <p:spPr bwMode="auto">
          <a:xfrm>
            <a:off x="4185533" y="383148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Yes</a:t>
            </a:r>
          </a:p>
        </p:txBody>
      </p:sp>
      <p:sp>
        <p:nvSpPr>
          <p:cNvPr id="293915" name="Oval 27"/>
          <p:cNvSpPr>
            <a:spLocks noChangeArrowheads="1"/>
          </p:cNvSpPr>
          <p:nvPr/>
        </p:nvSpPr>
        <p:spPr bwMode="auto">
          <a:xfrm>
            <a:off x="6828720" y="2982170"/>
            <a:ext cx="1295400" cy="1600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6" name="Line 28"/>
          <p:cNvSpPr>
            <a:spLocks noChangeShapeType="1"/>
          </p:cNvSpPr>
          <p:nvPr/>
        </p:nvSpPr>
        <p:spPr bwMode="auto">
          <a:xfrm>
            <a:off x="6390570" y="3739408"/>
            <a:ext cx="438150" cy="4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7" name="Oval 29"/>
          <p:cNvSpPr>
            <a:spLocks noChangeArrowheads="1"/>
          </p:cNvSpPr>
          <p:nvPr/>
        </p:nvSpPr>
        <p:spPr bwMode="auto">
          <a:xfrm>
            <a:off x="6219120" y="1229570"/>
            <a:ext cx="2057400" cy="1143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18" name="Line 30"/>
          <p:cNvSpPr>
            <a:spLocks noChangeShapeType="1"/>
          </p:cNvSpPr>
          <p:nvPr/>
        </p:nvSpPr>
        <p:spPr bwMode="auto">
          <a:xfrm flipV="1">
            <a:off x="7362120" y="237257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9" name="Line 31"/>
          <p:cNvSpPr>
            <a:spLocks noChangeShapeType="1"/>
          </p:cNvSpPr>
          <p:nvPr/>
        </p:nvSpPr>
        <p:spPr bwMode="auto">
          <a:xfrm>
            <a:off x="3780720" y="158834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0" name="Text Box 32"/>
          <p:cNvSpPr txBox="1">
            <a:spLocks noChangeArrowheads="1"/>
          </p:cNvSpPr>
          <p:nvPr/>
        </p:nvSpPr>
        <p:spPr bwMode="auto">
          <a:xfrm>
            <a:off x="3856920" y="153437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Times New Roman" pitchFamily="18" charset="0"/>
                <a:cs typeface="Arial" charset="0"/>
              </a:rPr>
              <a:t>No</a:t>
            </a:r>
          </a:p>
        </p:txBody>
      </p:sp>
      <p:sp>
        <p:nvSpPr>
          <p:cNvPr id="293921" name="Line 33"/>
          <p:cNvSpPr>
            <a:spLocks noChangeShapeType="1"/>
          </p:cNvSpPr>
          <p:nvPr/>
        </p:nvSpPr>
        <p:spPr bwMode="auto">
          <a:xfrm flipV="1">
            <a:off x="7209720" y="122957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2" name="Line 34"/>
          <p:cNvSpPr>
            <a:spLocks noChangeShapeType="1"/>
          </p:cNvSpPr>
          <p:nvPr/>
        </p:nvSpPr>
        <p:spPr bwMode="auto">
          <a:xfrm flipH="1">
            <a:off x="3094920" y="1153370"/>
            <a:ext cx="411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3" name="Line 35"/>
          <p:cNvSpPr>
            <a:spLocks noChangeShapeType="1"/>
          </p:cNvSpPr>
          <p:nvPr/>
        </p:nvSpPr>
        <p:spPr bwMode="auto">
          <a:xfrm flipV="1">
            <a:off x="7209720" y="115337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41" name="Line 53"/>
          <p:cNvSpPr>
            <a:spLocks noChangeShapeType="1"/>
          </p:cNvSpPr>
          <p:nvPr/>
        </p:nvSpPr>
        <p:spPr bwMode="auto">
          <a:xfrm>
            <a:off x="2780595" y="220270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577880" y="4941245"/>
            <a:ext cx="8261320" cy="523220"/>
          </a:xfrm>
          <a:prstGeom prst="rect">
            <a:avLst/>
          </a:prstGeom>
          <a:noFill/>
        </p:spPr>
        <p:txBody>
          <a:bodyPr wrap="square" rtlCol="0">
            <a:spAutoFit/>
          </a:bodyPr>
          <a:lstStyle/>
          <a:p>
            <a:r>
              <a:rPr lang="en-US" sz="2800" dirty="0" smtClean="0">
                <a:solidFill>
                  <a:srgbClr val="FFFF00"/>
                </a:solidFill>
              </a:rPr>
              <a:t>Broaden and Build Cycle of Attachment Security</a:t>
            </a:r>
            <a:endParaRPr lang="en-US" sz="2800" dirty="0">
              <a:solidFill>
                <a:srgbClr val="FFFF00"/>
              </a:solidFill>
            </a:endParaRPr>
          </a:p>
        </p:txBody>
      </p:sp>
    </p:spTree>
    <p:extLst>
      <p:ext uri="{BB962C8B-B14F-4D97-AF65-F5344CB8AC3E}">
        <p14:creationId xmlns:p14="http://schemas.microsoft.com/office/powerpoint/2010/main" val="3035433133"/>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47663" y="87765"/>
            <a:ext cx="8294687"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Romantic Relationships as Stress Relievers</a:t>
            </a:r>
          </a:p>
        </p:txBody>
      </p:sp>
      <p:sp>
        <p:nvSpPr>
          <p:cNvPr id="374787" name="Rectangle 3"/>
          <p:cNvSpPr>
            <a:spLocks noGrp="1" noChangeArrowheads="1"/>
          </p:cNvSpPr>
          <p:nvPr>
            <p:ph type="body" idx="1"/>
          </p:nvPr>
        </p:nvSpPr>
        <p:spPr>
          <a:xfrm>
            <a:off x="1" y="855864"/>
            <a:ext cx="8950170" cy="600213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sz="2800" dirty="0" err="1">
                <a:latin typeface="Trebuchet MS" pitchFamily="34" charset="0"/>
              </a:rPr>
              <a:t>Coan</a:t>
            </a:r>
            <a:r>
              <a:rPr lang="en-US" sz="2800" dirty="0">
                <a:latin typeface="Trebuchet MS" pitchFamily="34" charset="0"/>
              </a:rPr>
              <a:t>, Schaefer, and Davidson (2006) scanned the brains of married women who were undergoing a laboratory stress-induction (threat of electric shock) while either holding their husband’s hand, holding the hand of an  unfamiliar male experimenter, or holding no hand at all </a:t>
            </a:r>
          </a:p>
          <a:p>
            <a:pPr>
              <a:spcBef>
                <a:spcPct val="30000"/>
              </a:spcBef>
            </a:pPr>
            <a:r>
              <a:rPr lang="en-US" sz="2800" dirty="0">
                <a:latin typeface="Trebuchet MS" pitchFamily="34" charset="0"/>
              </a:rPr>
              <a:t>Spousal handholding reduced physiological stress responses </a:t>
            </a:r>
            <a:r>
              <a:rPr lang="en-US" sz="2800" dirty="0" smtClean="0">
                <a:latin typeface="Trebuchet MS" pitchFamily="34" charset="0"/>
              </a:rPr>
              <a:t>in </a:t>
            </a:r>
            <a:r>
              <a:rPr lang="en-US" sz="2800" dirty="0">
                <a:latin typeface="Trebuchet MS" pitchFamily="34" charset="0"/>
              </a:rPr>
              <a:t>the brain (e.g., right anterior insula, superior frontal </a:t>
            </a:r>
            <a:r>
              <a:rPr lang="en-US" sz="2800" dirty="0" err="1">
                <a:latin typeface="Trebuchet MS" pitchFamily="34" charset="0"/>
              </a:rPr>
              <a:t>gyrus</a:t>
            </a:r>
            <a:r>
              <a:rPr lang="en-US" sz="2800" dirty="0">
                <a:latin typeface="Trebuchet MS" pitchFamily="34" charset="0"/>
              </a:rPr>
              <a:t>, and hypothalamus), and </a:t>
            </a:r>
            <a:r>
              <a:rPr lang="en-US" sz="2800" dirty="0">
                <a:solidFill>
                  <a:srgbClr val="FFFF00"/>
                </a:solidFill>
                <a:latin typeface="Trebuchet MS" pitchFamily="34" charset="0"/>
              </a:rPr>
              <a:t>the benefits were greater in more secure </a:t>
            </a:r>
            <a:r>
              <a:rPr lang="en-US" sz="2800" dirty="0" smtClean="0">
                <a:solidFill>
                  <a:srgbClr val="FFFF00"/>
                </a:solidFill>
                <a:latin typeface="Trebuchet MS" pitchFamily="34" charset="0"/>
              </a:rPr>
              <a:t>relationships</a:t>
            </a:r>
          </a:p>
          <a:p>
            <a:pPr>
              <a:spcBef>
                <a:spcPct val="30000"/>
              </a:spcBef>
            </a:pPr>
            <a:r>
              <a:rPr lang="en-US" sz="2800" dirty="0" err="1" smtClean="0">
                <a:latin typeface="Trebuchet MS" pitchFamily="34" charset="0"/>
              </a:rPr>
              <a:t>Eisenberger</a:t>
            </a:r>
            <a:r>
              <a:rPr lang="en-US" sz="2800" dirty="0" smtClean="0">
                <a:latin typeface="Trebuchet MS" pitchFamily="34" charset="0"/>
              </a:rPr>
              <a:t> and her colleagues at UCLA found similar effects when a stressed person merely saw a photograph of a partner’s face</a:t>
            </a:r>
            <a:endParaRPr lang="en-US" sz="2800" dirty="0">
              <a:latin typeface="Trebuchet MS" pitchFamily="34" charset="0"/>
            </a:endParaRPr>
          </a:p>
        </p:txBody>
      </p:sp>
    </p:spTree>
    <p:extLst>
      <p:ext uri="{BB962C8B-B14F-4D97-AF65-F5344CB8AC3E}">
        <p14:creationId xmlns:p14="http://schemas.microsoft.com/office/powerpoint/2010/main" val="1751585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347663" y="203200"/>
            <a:ext cx="8294687"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Romantic Relationships as Foundations for the Broaden-and-Build Process</a:t>
            </a:r>
          </a:p>
        </p:txBody>
      </p:sp>
      <p:sp>
        <p:nvSpPr>
          <p:cNvPr id="376835" name="Rectangle 3"/>
          <p:cNvSpPr>
            <a:spLocks noGrp="1" noChangeArrowheads="1"/>
          </p:cNvSpPr>
          <p:nvPr>
            <p:ph type="body" idx="1"/>
          </p:nvPr>
        </p:nvSpPr>
        <p:spPr>
          <a:xfrm>
            <a:off x="117475" y="1508525"/>
            <a:ext cx="9026525" cy="55689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sz="2800" dirty="0">
                <a:latin typeface="Trebuchet MS" pitchFamily="34" charset="0"/>
              </a:rPr>
              <a:t>Collins and </a:t>
            </a:r>
            <a:r>
              <a:rPr lang="en-US" sz="2800" dirty="0" smtClean="0">
                <a:latin typeface="Trebuchet MS" pitchFamily="34" charset="0"/>
              </a:rPr>
              <a:t>Feeney </a:t>
            </a:r>
            <a:r>
              <a:rPr lang="en-US" sz="2800" dirty="0">
                <a:latin typeface="Trebuchet MS" pitchFamily="34" charset="0"/>
              </a:rPr>
              <a:t>(2000) found that people whose romantic partner was more sensitive and responsive (as judged by independent coders) when they disclosed a personal problem felt measurably better  </a:t>
            </a:r>
          </a:p>
          <a:p>
            <a:pPr>
              <a:lnSpc>
                <a:spcPct val="90000"/>
              </a:lnSpc>
              <a:spcBef>
                <a:spcPct val="30000"/>
              </a:spcBef>
            </a:pPr>
            <a:r>
              <a:rPr lang="en-US" sz="2800" dirty="0">
                <a:latin typeface="Trebuchet MS" pitchFamily="34" charset="0"/>
              </a:rPr>
              <a:t>In a study of romantic couples discussing one partner’s personal goals, </a:t>
            </a:r>
            <a:r>
              <a:rPr lang="en-US" sz="2800" dirty="0" smtClean="0">
                <a:latin typeface="Trebuchet MS" pitchFamily="34" charset="0"/>
              </a:rPr>
              <a:t>Feeney </a:t>
            </a:r>
            <a:r>
              <a:rPr lang="en-US" sz="2800" dirty="0">
                <a:latin typeface="Trebuchet MS" pitchFamily="34" charset="0"/>
              </a:rPr>
              <a:t>(2004) found that people were more likely to discuss their goals openly and explore alternative ways to achieve them when their partner was coded by observers as more supportive and responsive, and this made it more likely, over time, that the goals would actually be achieved </a:t>
            </a:r>
          </a:p>
        </p:txBody>
      </p:sp>
    </p:spTree>
    <p:extLst>
      <p:ext uri="{BB962C8B-B14F-4D97-AF65-F5344CB8AC3E}">
        <p14:creationId xmlns:p14="http://schemas.microsoft.com/office/powerpoint/2010/main" val="1802444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423863" y="317500"/>
            <a:ext cx="8410575" cy="8461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Are Security-Enhancing Effects </a:t>
            </a:r>
            <a:r>
              <a:rPr lang="en-US" sz="3200" dirty="0" smtClean="0">
                <a:solidFill>
                  <a:srgbClr val="FFFF00"/>
                </a:solidFill>
                <a:effectLst>
                  <a:outerShdw blurRad="38100" dist="38100" dir="2700000" algn="tl">
                    <a:srgbClr val="000000">
                      <a:alpha val="43137"/>
                    </a:srgbClr>
                  </a:outerShdw>
                </a:effectLst>
                <a:latin typeface="Trebuchet MS" pitchFamily="34" charset="0"/>
              </a:rPr>
              <a:t>Lasting </a:t>
            </a:r>
            <a:br>
              <a:rPr lang="en-US" sz="3200" dirty="0" smtClean="0">
                <a:solidFill>
                  <a:srgbClr val="FFFF00"/>
                </a:solidFill>
                <a:effectLst>
                  <a:outerShdw blurRad="38100" dist="38100" dir="2700000" algn="tl">
                    <a:srgbClr val="000000">
                      <a:alpha val="43137"/>
                    </a:srgbClr>
                  </a:outerShdw>
                </a:effectLst>
                <a:latin typeface="Trebuchet MS" pitchFamily="34" charset="0"/>
              </a:rPr>
            </a:br>
            <a:r>
              <a:rPr lang="en-US" sz="3200" dirty="0" smtClean="0">
                <a:solidFill>
                  <a:srgbClr val="FFFF00"/>
                </a:solidFill>
                <a:effectLst>
                  <a:outerShdw blurRad="38100" dist="38100" dir="2700000" algn="tl">
                    <a:srgbClr val="000000">
                      <a:alpha val="43137"/>
                    </a:srgbClr>
                  </a:outerShdw>
                </a:effectLst>
                <a:latin typeface="Trebuchet MS" pitchFamily="34" charset="0"/>
              </a:rPr>
              <a:t>in Real Life?</a:t>
            </a:r>
            <a:endParaRPr lang="en-US" sz="3200" dirty="0">
              <a:solidFill>
                <a:srgbClr val="FFFF00"/>
              </a:solidFill>
              <a:effectLst>
                <a:outerShdw blurRad="38100" dist="38100" dir="2700000" algn="tl">
                  <a:srgbClr val="000000">
                    <a:alpha val="43137"/>
                  </a:srgbClr>
                </a:outerShdw>
              </a:effectLst>
              <a:latin typeface="Trebuchet MS" pitchFamily="34" charset="0"/>
            </a:endParaRPr>
          </a:p>
        </p:txBody>
      </p:sp>
      <p:sp>
        <p:nvSpPr>
          <p:cNvPr id="380931" name="Rectangle 3"/>
          <p:cNvSpPr>
            <a:spLocks noGrp="1" noChangeArrowheads="1"/>
          </p:cNvSpPr>
          <p:nvPr>
            <p:ph type="body" idx="1"/>
          </p:nvPr>
        </p:nvSpPr>
        <p:spPr>
          <a:xfrm>
            <a:off x="385763" y="1163638"/>
            <a:ext cx="8372475" cy="530066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Daily diary studies show that people experience stronger feelings of closeness and intimacy on days when their partner is perceived as accepting and responsive to bids for intimacy</a:t>
            </a:r>
          </a:p>
          <a:p>
            <a:pPr>
              <a:spcBef>
                <a:spcPct val="30000"/>
              </a:spcBef>
            </a:pPr>
            <a:r>
              <a:rPr lang="en-US" dirty="0">
                <a:effectLst>
                  <a:outerShdw blurRad="38100" dist="38100" dir="2700000" algn="tl">
                    <a:srgbClr val="000000">
                      <a:alpha val="43137"/>
                    </a:srgbClr>
                  </a:outerShdw>
                </a:effectLst>
                <a:latin typeface="Trebuchet MS" pitchFamily="34" charset="0"/>
              </a:rPr>
              <a:t>However, these studies do not reveal the extent to which such interactions and perceptions lead to long-term changes in attachment organization or move people toward a more secure attachment </a:t>
            </a:r>
          </a:p>
        </p:txBody>
      </p:sp>
    </p:spTree>
    <p:extLst>
      <p:ext uri="{BB962C8B-B14F-4D97-AF65-F5344CB8AC3E}">
        <p14:creationId xmlns:p14="http://schemas.microsoft.com/office/powerpoint/2010/main" val="33710560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731838" y="241300"/>
            <a:ext cx="7296150" cy="7302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effectLst>
                  <a:outerShdw blurRad="38100" dist="38100" dir="2700000" algn="tl">
                    <a:srgbClr val="000000">
                      <a:alpha val="43137"/>
                    </a:srgbClr>
                  </a:outerShdw>
                </a:effectLst>
                <a:latin typeface="Trebuchet MS" pitchFamily="34" charset="0"/>
              </a:rPr>
              <a:t>Lavi’s</a:t>
            </a:r>
            <a:r>
              <a:rPr lang="en-US" sz="3200" dirty="0">
                <a:solidFill>
                  <a:srgbClr val="FFFF00"/>
                </a:solidFill>
                <a:effectLst>
                  <a:outerShdw blurRad="38100" dist="38100" dir="2700000" algn="tl">
                    <a:srgbClr val="000000">
                      <a:alpha val="43137"/>
                    </a:srgbClr>
                  </a:outerShdw>
                </a:effectLst>
                <a:latin typeface="Trebuchet MS" pitchFamily="34" charset="0"/>
              </a:rPr>
              <a:t> (2007) Study</a:t>
            </a:r>
          </a:p>
        </p:txBody>
      </p:sp>
      <p:sp>
        <p:nvSpPr>
          <p:cNvPr id="382979" name="Rectangle 3"/>
          <p:cNvSpPr>
            <a:spLocks noGrp="1" noChangeArrowheads="1"/>
          </p:cNvSpPr>
          <p:nvPr>
            <p:ph type="body" idx="1"/>
          </p:nvPr>
        </p:nvSpPr>
        <p:spPr>
          <a:xfrm>
            <a:off x="425450" y="1047750"/>
            <a:ext cx="8718550"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err="1">
                <a:effectLst>
                  <a:outerShdw blurRad="38100" dist="38100" dir="2700000" algn="tl">
                    <a:srgbClr val="000000">
                      <a:alpha val="43137"/>
                    </a:srgbClr>
                  </a:outerShdw>
                </a:effectLst>
                <a:latin typeface="Trebuchet MS" pitchFamily="34" charset="0"/>
              </a:rPr>
              <a:t>Lavi</a:t>
            </a:r>
            <a:r>
              <a:rPr lang="en-US" dirty="0">
                <a:effectLst>
                  <a:outerShdw blurRad="38100" dist="38100" dir="2700000" algn="tl">
                    <a:srgbClr val="000000">
                      <a:alpha val="43137"/>
                    </a:srgbClr>
                  </a:outerShdw>
                </a:effectLst>
                <a:latin typeface="Trebuchet MS" pitchFamily="34" charset="0"/>
              </a:rPr>
              <a:t> conducted a prospective longitudinal study of 100 young couples who had been dating for less than 4 months and followed them up 4 and 8 months later </a:t>
            </a:r>
          </a:p>
          <a:p>
            <a:pPr>
              <a:spcBef>
                <a:spcPct val="30000"/>
              </a:spcBef>
            </a:pPr>
            <a:r>
              <a:rPr lang="en-US" dirty="0">
                <a:effectLst>
                  <a:outerShdw blurRad="38100" dist="38100" dir="2700000" algn="tl">
                    <a:srgbClr val="000000">
                      <a:alpha val="43137"/>
                    </a:srgbClr>
                  </a:outerShdw>
                </a:effectLst>
                <a:latin typeface="Trebuchet MS" pitchFamily="34" charset="0"/>
              </a:rPr>
              <a:t>The main question was whether one partner’s availability, sensitivity, and supportiveness, assessed at the beginning of the study, were capable of reducing the other partner’s insecurities within the relationship as well as his or her global attachment insecurities  </a:t>
            </a:r>
          </a:p>
        </p:txBody>
      </p:sp>
    </p:spTree>
    <p:extLst>
      <p:ext uri="{BB962C8B-B14F-4D97-AF65-F5344CB8AC3E}">
        <p14:creationId xmlns:p14="http://schemas.microsoft.com/office/powerpoint/2010/main" val="3271438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731838" y="241300"/>
            <a:ext cx="7296150" cy="7302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effectLst>
                  <a:outerShdw blurRad="38100" dist="38100" dir="2700000" algn="tl">
                    <a:srgbClr val="000000">
                      <a:alpha val="43137"/>
                    </a:srgbClr>
                  </a:outerShdw>
                </a:effectLst>
                <a:latin typeface="Trebuchet MS" pitchFamily="34" charset="0"/>
              </a:rPr>
              <a:t>Lavi’s</a:t>
            </a:r>
            <a:r>
              <a:rPr lang="en-US" sz="3200" dirty="0">
                <a:solidFill>
                  <a:srgbClr val="FFFF00"/>
                </a:solidFill>
                <a:effectLst>
                  <a:outerShdw blurRad="38100" dist="38100" dir="2700000" algn="tl">
                    <a:srgbClr val="000000">
                      <a:alpha val="43137"/>
                    </a:srgbClr>
                  </a:outerShdw>
                </a:effectLst>
                <a:latin typeface="Trebuchet MS" pitchFamily="34" charset="0"/>
              </a:rPr>
              <a:t> (2007) Study</a:t>
            </a:r>
          </a:p>
        </p:txBody>
      </p:sp>
      <p:sp>
        <p:nvSpPr>
          <p:cNvPr id="455683" name="Rectangle 3"/>
          <p:cNvSpPr>
            <a:spLocks noGrp="1" noChangeArrowheads="1"/>
          </p:cNvSpPr>
          <p:nvPr>
            <p:ph type="body" idx="1"/>
          </p:nvPr>
        </p:nvSpPr>
        <p:spPr>
          <a:xfrm>
            <a:off x="231775" y="1163638"/>
            <a:ext cx="8718550" cy="5683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err="1">
                <a:effectLst>
                  <a:outerShdw blurRad="38100" dist="38100" dir="2700000" algn="tl">
                    <a:srgbClr val="000000">
                      <a:alpha val="43137"/>
                    </a:srgbClr>
                  </a:outerShdw>
                </a:effectLst>
                <a:latin typeface="Trebuchet MS" pitchFamily="34" charset="0"/>
              </a:rPr>
              <a:t>Lavi</a:t>
            </a:r>
            <a:r>
              <a:rPr lang="en-US" dirty="0">
                <a:effectLst>
                  <a:outerShdw blurRad="38100" dist="38100" dir="2700000" algn="tl">
                    <a:srgbClr val="000000">
                      <a:alpha val="43137"/>
                    </a:srgbClr>
                  </a:outerShdw>
                </a:effectLst>
                <a:latin typeface="Trebuchet MS" pitchFamily="34" charset="0"/>
              </a:rPr>
              <a:t> randomly selected one partner in each couple (half men, half women) to be the  “participant” and the other to be viewed as the “attachment figure” </a:t>
            </a:r>
          </a:p>
          <a:p>
            <a:pPr>
              <a:spcBef>
                <a:spcPct val="30000"/>
              </a:spcBef>
            </a:pPr>
            <a:r>
              <a:rPr lang="en-US" dirty="0">
                <a:effectLst>
                  <a:outerShdw blurRad="38100" dist="38100" dir="2700000" algn="tl">
                    <a:srgbClr val="000000">
                      <a:alpha val="43137"/>
                    </a:srgbClr>
                  </a:outerShdw>
                </a:effectLst>
                <a:latin typeface="Trebuchet MS" pitchFamily="34" charset="0"/>
              </a:rPr>
              <a:t>The two partners completed self-report scales, performed some computerized tasks, and were videotaped during a series of dyadic interactions</a:t>
            </a:r>
          </a:p>
        </p:txBody>
      </p:sp>
    </p:spTree>
    <p:extLst>
      <p:ext uri="{BB962C8B-B14F-4D97-AF65-F5344CB8AC3E}">
        <p14:creationId xmlns:p14="http://schemas.microsoft.com/office/powerpoint/2010/main" val="1799578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731838" y="317500"/>
            <a:ext cx="7296150"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a:solidFill>
                  <a:srgbClr val="FFFF00"/>
                </a:solidFill>
                <a:effectLst>
                  <a:outerShdw blurRad="38100" dist="38100" dir="2700000" algn="tl">
                    <a:srgbClr val="000000">
                      <a:alpha val="43137"/>
                    </a:srgbClr>
                  </a:outerShdw>
                </a:effectLst>
                <a:latin typeface="Trebuchet MS" pitchFamily="34" charset="0"/>
              </a:rPr>
              <a:t>Lavi’s Study Continued</a:t>
            </a:r>
          </a:p>
        </p:txBody>
      </p:sp>
      <p:sp>
        <p:nvSpPr>
          <p:cNvPr id="385027" name="Rectangle 3"/>
          <p:cNvSpPr>
            <a:spLocks noGrp="1" noChangeArrowheads="1"/>
          </p:cNvSpPr>
          <p:nvPr>
            <p:ph type="body" idx="1"/>
          </p:nvPr>
        </p:nvSpPr>
        <p:spPr>
          <a:xfrm>
            <a:off x="347663" y="1047750"/>
            <a:ext cx="8564562"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a:effectLst>
                  <a:outerShdw blurRad="38100" dist="38100" dir="2700000" algn="tl">
                    <a:srgbClr val="000000">
                      <a:alpha val="43137"/>
                    </a:srgbClr>
                  </a:outerShdw>
                </a:effectLst>
                <a:latin typeface="Trebuchet MS" pitchFamily="34" charset="0"/>
              </a:rPr>
              <a:t>From the “participants,” Lavi collected self-reports of relationship satisfaction, global attachment anxiety and avoidance in close relationships, and attachment insecurities within this particular couple relationship</a:t>
            </a:r>
          </a:p>
          <a:p>
            <a:pPr>
              <a:spcBef>
                <a:spcPct val="30000"/>
              </a:spcBef>
            </a:pPr>
            <a:r>
              <a:rPr lang="en-US">
                <a:effectLst>
                  <a:outerShdw blurRad="38100" dist="38100" dir="2700000" algn="tl">
                    <a:srgbClr val="000000">
                      <a:alpha val="43137"/>
                    </a:srgbClr>
                  </a:outerShdw>
                </a:effectLst>
                <a:latin typeface="Trebuchet MS" pitchFamily="34" charset="0"/>
              </a:rPr>
              <a:t>From the other couple member (the “attachment figure”), she collected information about his/her sensitivity and supportiveness  </a:t>
            </a:r>
          </a:p>
        </p:txBody>
      </p:sp>
    </p:spTree>
    <p:extLst>
      <p:ext uri="{BB962C8B-B14F-4D97-AF65-F5344CB8AC3E}">
        <p14:creationId xmlns:p14="http://schemas.microsoft.com/office/powerpoint/2010/main" val="4034749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31838" y="317500"/>
            <a:ext cx="7296150"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latin typeface="Trebuchet MS" pitchFamily="34" charset="0"/>
              </a:rPr>
              <a:t>Lavi’s</a:t>
            </a:r>
            <a:r>
              <a:rPr lang="en-US" sz="3200" dirty="0">
                <a:solidFill>
                  <a:srgbClr val="FFFF00"/>
                </a:solidFill>
                <a:latin typeface="Trebuchet MS" pitchFamily="34" charset="0"/>
              </a:rPr>
              <a:t> Study Continued</a:t>
            </a:r>
          </a:p>
        </p:txBody>
      </p:sp>
      <p:sp>
        <p:nvSpPr>
          <p:cNvPr id="457731" name="Rectangle 3"/>
          <p:cNvSpPr>
            <a:spLocks noGrp="1" noChangeArrowheads="1"/>
          </p:cNvSpPr>
          <p:nvPr>
            <p:ph type="body" idx="1"/>
          </p:nvPr>
        </p:nvSpPr>
        <p:spPr>
          <a:xfrm>
            <a:off x="347663" y="1047750"/>
            <a:ext cx="8564562"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sz="2800" dirty="0">
                <a:effectLst>
                  <a:outerShdw blurRad="38100" dist="38100" dir="2700000" algn="tl">
                    <a:srgbClr val="000000">
                      <a:alpha val="43137"/>
                    </a:srgbClr>
                  </a:outerShdw>
                </a:effectLst>
                <a:latin typeface="Trebuchet MS" pitchFamily="34" charset="0"/>
              </a:rPr>
              <a:t>Measures of sensitivity included (a) self-reports of dispositional empathy, (b) accuracy in decoding emotional facial expressions, and (b) accuracy in decoding emotions that participants displayed in a non-verbal communication task</a:t>
            </a:r>
          </a:p>
          <a:p>
            <a:pPr>
              <a:spcBef>
                <a:spcPct val="30000"/>
              </a:spcBef>
            </a:pPr>
            <a:r>
              <a:rPr lang="en-US" sz="2800" dirty="0">
                <a:effectLst>
                  <a:outerShdw blurRad="38100" dist="38100" dir="2700000" algn="tl">
                    <a:srgbClr val="000000">
                      <a:alpha val="43137"/>
                    </a:srgbClr>
                  </a:outerShdw>
                </a:effectLst>
                <a:latin typeface="Trebuchet MS" pitchFamily="34" charset="0"/>
              </a:rPr>
              <a:t>Measures of supportiveness included (a) self-reports of support provision within the current relationship and (b) supportive behavior, coded by independent judges, during a videotaped dyadic interaction in which participants disclosed a personal problem to the “attachment figure” </a:t>
            </a:r>
          </a:p>
        </p:txBody>
      </p:sp>
    </p:spTree>
    <p:extLst>
      <p:ext uri="{BB962C8B-B14F-4D97-AF65-F5344CB8AC3E}">
        <p14:creationId xmlns:p14="http://schemas.microsoft.com/office/powerpoint/2010/main" val="1560450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p:cNvSpPr>
            <a:spLocks noGrp="1" noChangeArrowheads="1"/>
          </p:cNvSpPr>
          <p:nvPr>
            <p:ph type="body" idx="1"/>
          </p:nvPr>
        </p:nvSpPr>
        <p:spPr>
          <a:xfrm>
            <a:off x="193675" y="395288"/>
            <a:ext cx="8718550" cy="646271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Following 4 and 8 months, participants who were still dating the same partner (73%) reported on relationship satisfaction and global and within-relationship attachment insecurities</a:t>
            </a:r>
          </a:p>
          <a:p>
            <a:pPr>
              <a:spcBef>
                <a:spcPct val="30000"/>
              </a:spcBef>
            </a:pPr>
            <a:r>
              <a:rPr lang="en-US" dirty="0">
                <a:effectLst>
                  <a:outerShdw blurRad="38100" dist="38100" dir="2700000" algn="tl">
                    <a:srgbClr val="000000">
                      <a:alpha val="43137"/>
                    </a:srgbClr>
                  </a:outerShdw>
                </a:effectLst>
                <a:latin typeface="Trebuchet MS" pitchFamily="34" charset="0"/>
              </a:rPr>
              <a:t>Within-relationship attachment anxiety and avoidance gradually decreased over the 8 months, implying that maintaining a relationship contributed, on average, to a decrease in relationship-specific attachment insecurities</a:t>
            </a:r>
          </a:p>
        </p:txBody>
      </p:sp>
    </p:spTree>
    <p:extLst>
      <p:ext uri="{BB962C8B-B14F-4D97-AF65-F5344CB8AC3E}">
        <p14:creationId xmlns:p14="http://schemas.microsoft.com/office/powerpoint/2010/main" val="2254942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9778" name="Rectangle 2"/>
          <p:cNvSpPr>
            <a:spLocks noGrp="1" noChangeArrowheads="1"/>
          </p:cNvSpPr>
          <p:nvPr>
            <p:ph type="body" idx="1"/>
          </p:nvPr>
        </p:nvSpPr>
        <p:spPr>
          <a:xfrm>
            <a:off x="193675" y="509588"/>
            <a:ext cx="8718550" cy="634841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However, the changes depended on the partner’s sensitivity and supportiveness, assessed by behavioral </a:t>
            </a:r>
            <a:r>
              <a:rPr lang="en-US" dirty="0" smtClean="0">
                <a:effectLst>
                  <a:outerShdw blurRad="38100" dist="38100" dir="2700000" algn="tl">
                    <a:srgbClr val="000000">
                      <a:alpha val="43137"/>
                    </a:srgbClr>
                  </a:outerShdw>
                </a:effectLst>
                <a:latin typeface="Trebuchet MS" pitchFamily="34" charset="0"/>
              </a:rPr>
              <a:t>measures at </a:t>
            </a:r>
            <a:r>
              <a:rPr lang="en-US" dirty="0">
                <a:effectLst>
                  <a:outerShdw blurRad="38100" dist="38100" dir="2700000" algn="tl">
                    <a:srgbClr val="000000">
                      <a:alpha val="43137"/>
                    </a:srgbClr>
                  </a:outerShdw>
                </a:effectLst>
                <a:latin typeface="Trebuchet MS" pitchFamily="34" charset="0"/>
              </a:rPr>
              <a:t>the beginning of the study </a:t>
            </a:r>
          </a:p>
          <a:p>
            <a:pPr>
              <a:spcBef>
                <a:spcPct val="30000"/>
              </a:spcBef>
            </a:pPr>
            <a:r>
              <a:rPr lang="en-US" dirty="0">
                <a:effectLst>
                  <a:outerShdw blurRad="38100" dist="38100" dir="2700000" algn="tl">
                    <a:srgbClr val="000000">
                      <a:alpha val="43137"/>
                    </a:srgbClr>
                  </a:outerShdw>
                </a:effectLst>
                <a:latin typeface="Trebuchet MS" pitchFamily="34" charset="0"/>
              </a:rPr>
              <a:t>Partners who were more accurate in decoding facial and other nonverbal expressions of negative emotions and who were coded by judges as more supportive caused a steeper decline in within-relationship attachment anxiety and avoidance </a:t>
            </a:r>
          </a:p>
        </p:txBody>
      </p:sp>
    </p:spTree>
    <p:extLst>
      <p:ext uri="{BB962C8B-B14F-4D97-AF65-F5344CB8AC3E}">
        <p14:creationId xmlns:p14="http://schemas.microsoft.com/office/powerpoint/2010/main" val="3639357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22" name="Rectangle 2"/>
          <p:cNvSpPr>
            <a:spLocks noGrp="1" noChangeArrowheads="1"/>
          </p:cNvSpPr>
          <p:nvPr>
            <p:ph type="body" idx="1"/>
          </p:nvPr>
        </p:nvSpPr>
        <p:spPr>
          <a:xfrm>
            <a:off x="193675" y="203200"/>
            <a:ext cx="8718550" cy="66548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dirty="0">
                <a:latin typeface="Trebuchet MS" pitchFamily="34" charset="0"/>
              </a:rPr>
              <a:t>Behavioral indicators of a partner’s sensitivity and responsiveness at the beginning of the study predicted a significant decrease in global attachment </a:t>
            </a:r>
            <a:r>
              <a:rPr lang="en-US" u="sng" dirty="0">
                <a:latin typeface="Trebuchet MS" pitchFamily="34" charset="0"/>
              </a:rPr>
              <a:t>anxiety</a:t>
            </a:r>
            <a:r>
              <a:rPr lang="en-US" dirty="0">
                <a:latin typeface="Trebuchet MS" pitchFamily="34" charset="0"/>
              </a:rPr>
              <a:t> over the 8-month period, but not in global </a:t>
            </a:r>
            <a:r>
              <a:rPr lang="en-US" u="sng" dirty="0">
                <a:latin typeface="Trebuchet MS" pitchFamily="34" charset="0"/>
              </a:rPr>
              <a:t>avoidance</a:t>
            </a:r>
          </a:p>
          <a:p>
            <a:pPr>
              <a:lnSpc>
                <a:spcPct val="90000"/>
              </a:lnSpc>
              <a:spcBef>
                <a:spcPct val="60000"/>
              </a:spcBef>
            </a:pPr>
            <a:r>
              <a:rPr lang="en-US" dirty="0">
                <a:latin typeface="Trebuchet MS" pitchFamily="34" charset="0"/>
              </a:rPr>
              <a:t>The findings highlight the importance of a sensitive and responsive romantic partner as a transformative agent who enhances a person’s  security in a specific relationship and reduces global worries about rejection and </a:t>
            </a:r>
            <a:r>
              <a:rPr lang="en-US" dirty="0" err="1">
                <a:latin typeface="Trebuchet MS" pitchFamily="34" charset="0"/>
              </a:rPr>
              <a:t>unlovability</a:t>
            </a:r>
            <a:r>
              <a:rPr lang="en-US" dirty="0">
                <a:latin typeface="Trebuchet MS" pitchFamily="34" charset="0"/>
              </a:rPr>
              <a:t>, but it’s not easy to change global avoidance, even when a person has a responsive partner</a:t>
            </a:r>
            <a:r>
              <a:rPr lang="en-US" dirty="0"/>
              <a:t> </a:t>
            </a:r>
            <a:endParaRPr lang="en-US" dirty="0">
              <a:latin typeface="Trebuchet MS" pitchFamily="34" charset="0"/>
            </a:endParaRPr>
          </a:p>
        </p:txBody>
      </p:sp>
    </p:spTree>
    <p:extLst>
      <p:ext uri="{BB962C8B-B14F-4D97-AF65-F5344CB8AC3E}">
        <p14:creationId xmlns:p14="http://schemas.microsoft.com/office/powerpoint/2010/main" val="106808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a:xfrm>
            <a:off x="685800" y="381000"/>
            <a:ext cx="7772400" cy="1143000"/>
          </a:xfrm>
        </p:spPr>
        <p:txBody>
          <a:bodyPr/>
          <a:lstStyle/>
          <a:p>
            <a:pPr>
              <a:lnSpc>
                <a:spcPct val="80000"/>
              </a:lnSpc>
            </a:pPr>
            <a:r>
              <a:rPr lang="en-US" sz="3200" dirty="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Mental Representations of Attachment Security: The “Secure Base” Script</a:t>
            </a:r>
            <a:r>
              <a:rPr lang="en-US" dirty="0">
                <a:effectLst>
                  <a:outerShdw blurRad="38100" dist="38100" dir="2700000" algn="tl">
                    <a:srgbClr val="000000">
                      <a:alpha val="43137"/>
                    </a:srgbClr>
                  </a:outerShdw>
                </a:effectLst>
                <a:latin typeface="Trebuchet MS" pitchFamily="34" charset="0"/>
              </a:rPr>
              <a:t> </a:t>
            </a:r>
          </a:p>
        </p:txBody>
      </p:sp>
      <p:sp>
        <p:nvSpPr>
          <p:cNvPr id="187395" name="Rectangle 1027"/>
          <p:cNvSpPr>
            <a:spLocks noGrp="1" noChangeArrowheads="1"/>
          </p:cNvSpPr>
          <p:nvPr>
            <p:ph type="body" idx="1"/>
          </p:nvPr>
        </p:nvSpPr>
        <p:spPr>
          <a:xfrm>
            <a:off x="155425" y="1600200"/>
            <a:ext cx="8756339" cy="4876800"/>
          </a:xfrm>
        </p:spPr>
        <p:txBody>
          <a:bodyPr/>
          <a:lstStyle/>
          <a:p>
            <a:pPr>
              <a:lnSpc>
                <a:spcPct val="90000"/>
              </a:lnSpc>
            </a:pPr>
            <a:r>
              <a:rPr lang="en-US" sz="2800" dirty="0">
                <a:effectLst>
                  <a:outerShdw blurRad="38100" dist="38100" dir="2700000" algn="tl">
                    <a:srgbClr val="000000">
                      <a:alpha val="43137"/>
                    </a:srgbClr>
                  </a:outerShdw>
                </a:effectLst>
                <a:latin typeface="Trebuchet MS" pitchFamily="34" charset="0"/>
                <a:cs typeface="Times New Roman" pitchFamily="18" charset="0"/>
              </a:rPr>
              <a:t>Repeated experiences of attachment-figure availability and responsiveness result in mental representations of attachment security</a:t>
            </a:r>
          </a:p>
          <a:p>
            <a:pPr>
              <a:lnSpc>
                <a:spcPct val="90000"/>
              </a:lnSpc>
            </a:pPr>
            <a:r>
              <a:rPr lang="en-US" sz="2800" dirty="0">
                <a:effectLst>
                  <a:outerShdw blurRad="38100" dist="38100" dir="2700000" algn="tl">
                    <a:srgbClr val="000000">
                      <a:alpha val="43137"/>
                    </a:srgbClr>
                  </a:outerShdw>
                </a:effectLst>
                <a:latin typeface="Trebuchet MS" pitchFamily="34" charset="0"/>
                <a:cs typeface="Times New Roman" pitchFamily="18" charset="0"/>
              </a:rPr>
              <a:t>These representations are organized around a secure-base script: </a:t>
            </a:r>
            <a:r>
              <a:rPr lang="en-US" sz="2800" dirty="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“If I encounter an obstacle or become distressed, I can approach a significant other for help; he or she is likely to be available and supportive; I will experience relief and comfort as a result of proximity to this person; I can then return to other activities”</a:t>
            </a:r>
          </a:p>
          <a:p>
            <a:pPr>
              <a:lnSpc>
                <a:spcPct val="90000"/>
              </a:lnSpc>
            </a:pPr>
            <a:r>
              <a:rPr lang="en-US" sz="2800" dirty="0">
                <a:effectLst>
                  <a:outerShdw blurRad="38100" dist="38100" dir="2700000" algn="tl">
                    <a:srgbClr val="000000">
                      <a:alpha val="43137"/>
                    </a:srgbClr>
                  </a:outerShdw>
                </a:effectLst>
                <a:latin typeface="Trebuchet MS" pitchFamily="34" charset="0"/>
                <a:cs typeface="Times New Roman" pitchFamily="18" charset="0"/>
              </a:rPr>
              <a:t>Once activated, this script serves as a guide for maintaining emotional stability and adjustment </a:t>
            </a:r>
          </a:p>
        </p:txBody>
      </p:sp>
    </p:spTree>
    <p:extLst>
      <p:ext uri="{BB962C8B-B14F-4D97-AF65-F5344CB8AC3E}">
        <p14:creationId xmlns:p14="http://schemas.microsoft.com/office/powerpoint/2010/main" val="3492261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24260" y="395005"/>
            <a:ext cx="8218487"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a:solidFill>
                  <a:srgbClr val="FFFF00"/>
                </a:solidFill>
                <a:effectLst>
                  <a:outerShdw blurRad="38100" dist="38100" dir="2700000" algn="tl">
                    <a:srgbClr val="000000">
                      <a:alpha val="43137"/>
                    </a:srgbClr>
                  </a:outerShdw>
                </a:effectLst>
                <a:latin typeface="Trebuchet MS" pitchFamily="34" charset="0"/>
              </a:rPr>
              <a:t>Leader-Follower Relationships</a:t>
            </a:r>
          </a:p>
        </p:txBody>
      </p:sp>
      <p:sp>
        <p:nvSpPr>
          <p:cNvPr id="391171" name="Rectangle 3"/>
          <p:cNvSpPr>
            <a:spLocks noGrp="1" noChangeArrowheads="1"/>
          </p:cNvSpPr>
          <p:nvPr>
            <p:ph type="body" idx="1"/>
          </p:nvPr>
        </p:nvSpPr>
        <p:spPr>
          <a:xfrm>
            <a:off x="155575" y="1277938"/>
            <a:ext cx="8832850" cy="54356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Organizational leadership is another example of one person acting as a security provider for others </a:t>
            </a:r>
          </a:p>
          <a:p>
            <a:pPr>
              <a:spcBef>
                <a:spcPct val="30000"/>
              </a:spcBef>
            </a:pPr>
            <a:r>
              <a:rPr lang="en-US" dirty="0">
                <a:effectLst>
                  <a:outerShdw blurRad="38100" dist="38100" dir="2700000" algn="tl">
                    <a:srgbClr val="000000">
                      <a:alpha val="43137"/>
                    </a:srgbClr>
                  </a:outerShdw>
                </a:effectLst>
                <a:latin typeface="Trebuchet MS" pitchFamily="34" charset="0"/>
              </a:rPr>
              <a:t>A leader’s availability, sensitivity, and responsiveness can contribute to followers’ broaden-and-build security cycles, improving their psychological functioning and promoting their personal growth </a:t>
            </a:r>
          </a:p>
        </p:txBody>
      </p:sp>
    </p:spTree>
    <p:extLst>
      <p:ext uri="{BB962C8B-B14F-4D97-AF65-F5344CB8AC3E}">
        <p14:creationId xmlns:p14="http://schemas.microsoft.com/office/powerpoint/2010/main" val="23686956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85763" y="317500"/>
            <a:ext cx="8218487" cy="576263"/>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a:solidFill>
                  <a:srgbClr val="FFFF00"/>
                </a:solidFill>
                <a:effectLst>
                  <a:outerShdw blurRad="38100" dist="38100" dir="2700000" algn="tl">
                    <a:srgbClr val="000000">
                      <a:alpha val="43137"/>
                    </a:srgbClr>
                  </a:outerShdw>
                </a:effectLst>
                <a:latin typeface="Trebuchet MS" pitchFamily="34" charset="0"/>
              </a:rPr>
              <a:t>Leader-Follower Relationships</a:t>
            </a:r>
          </a:p>
        </p:txBody>
      </p:sp>
      <p:sp>
        <p:nvSpPr>
          <p:cNvPr id="395267" name="Rectangle 3"/>
          <p:cNvSpPr>
            <a:spLocks noGrp="1" noChangeArrowheads="1"/>
          </p:cNvSpPr>
          <p:nvPr>
            <p:ph type="body" idx="1"/>
          </p:nvPr>
        </p:nvSpPr>
        <p:spPr>
          <a:xfrm>
            <a:off x="347663" y="1239838"/>
            <a:ext cx="8372475" cy="5157787"/>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Like a parent who provides a secure base for exploration, a leader can provide a secure base for initiating and sustaining adaptive changes in personal and social behavior  </a:t>
            </a:r>
          </a:p>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An unavailable, insensitive, or selfish leader can fuel followers’ attachment insecurities and hence either increase childish, anxious dependence or compulsively self-reliant dismissal of the leader’s ideas and suggestions</a:t>
            </a:r>
            <a:r>
              <a:rPr lang="en-US"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529450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47663" y="317500"/>
            <a:ext cx="8218487"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err="1">
                <a:solidFill>
                  <a:srgbClr val="FFFF00"/>
                </a:solidFill>
                <a:effectLst>
                  <a:outerShdw blurRad="38100" dist="38100" dir="2700000" algn="tl">
                    <a:srgbClr val="000000">
                      <a:alpha val="43137"/>
                    </a:srgbClr>
                  </a:outerShdw>
                </a:effectLst>
                <a:latin typeface="Trebuchet MS" pitchFamily="34" charset="0"/>
              </a:rPr>
              <a:t>Davidovitz</a:t>
            </a:r>
            <a:r>
              <a:rPr lang="en-US" sz="3600" dirty="0">
                <a:solidFill>
                  <a:srgbClr val="FFFF00"/>
                </a:solidFill>
                <a:effectLst>
                  <a:outerShdw blurRad="38100" dist="38100" dir="2700000" algn="tl">
                    <a:srgbClr val="000000">
                      <a:alpha val="43137"/>
                    </a:srgbClr>
                  </a:outerShdw>
                </a:effectLst>
                <a:latin typeface="Trebuchet MS" pitchFamily="34" charset="0"/>
              </a:rPr>
              <a:t>, Mikulincer, Shaver, </a:t>
            </a:r>
            <a:br>
              <a:rPr lang="en-US" sz="3600" dirty="0">
                <a:solidFill>
                  <a:srgbClr val="FFFF00"/>
                </a:solidFill>
                <a:effectLst>
                  <a:outerShdw blurRad="38100" dist="38100" dir="2700000" algn="tl">
                    <a:srgbClr val="000000">
                      <a:alpha val="43137"/>
                    </a:srgbClr>
                  </a:outerShdw>
                </a:effectLst>
                <a:latin typeface="Trebuchet MS" pitchFamily="34" charset="0"/>
              </a:rPr>
            </a:br>
            <a:r>
              <a:rPr lang="en-US" sz="3600" dirty="0" err="1">
                <a:solidFill>
                  <a:srgbClr val="FFFF00"/>
                </a:solidFill>
                <a:effectLst>
                  <a:outerShdw blurRad="38100" dist="38100" dir="2700000" algn="tl">
                    <a:srgbClr val="000000">
                      <a:alpha val="43137"/>
                    </a:srgbClr>
                  </a:outerShdw>
                </a:effectLst>
                <a:latin typeface="Trebuchet MS" pitchFamily="34" charset="0"/>
              </a:rPr>
              <a:t>Ijzak</a:t>
            </a:r>
            <a:r>
              <a:rPr lang="en-US" sz="3600" dirty="0">
                <a:solidFill>
                  <a:srgbClr val="FFFF00"/>
                </a:solidFill>
                <a:effectLst>
                  <a:outerShdw blurRad="38100" dist="38100" dir="2700000" algn="tl">
                    <a:srgbClr val="000000">
                      <a:alpha val="43137"/>
                    </a:srgbClr>
                  </a:outerShdw>
                </a:effectLst>
                <a:latin typeface="Trebuchet MS" pitchFamily="34" charset="0"/>
              </a:rPr>
              <a:t>, &amp; Popper (JPSP, 2007) </a:t>
            </a:r>
          </a:p>
        </p:txBody>
      </p:sp>
      <p:sp>
        <p:nvSpPr>
          <p:cNvPr id="397315" name="Rectangle 3"/>
          <p:cNvSpPr>
            <a:spLocks noGrp="1" noChangeArrowheads="1"/>
          </p:cNvSpPr>
          <p:nvPr>
            <p:ph type="body" idx="1"/>
          </p:nvPr>
        </p:nvSpPr>
        <p:spPr>
          <a:xfrm>
            <a:off x="423863" y="1930400"/>
            <a:ext cx="8372475" cy="47244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dirty="0">
                <a:effectLst>
                  <a:outerShdw blurRad="38100" dist="38100" dir="2700000" algn="tl">
                    <a:srgbClr val="000000">
                      <a:alpha val="43137"/>
                    </a:srgbClr>
                  </a:outerShdw>
                </a:effectLst>
                <a:latin typeface="Trebuchet MS" pitchFamily="34" charset="0"/>
              </a:rPr>
              <a:t>In two studies, we </a:t>
            </a:r>
            <a:r>
              <a:rPr lang="en-US" dirty="0" smtClean="0">
                <a:effectLst>
                  <a:outerShdw blurRad="38100" dist="38100" dir="2700000" algn="tl">
                    <a:srgbClr val="000000">
                      <a:alpha val="43137"/>
                    </a:srgbClr>
                  </a:outerShdw>
                </a:effectLst>
                <a:latin typeface="Trebuchet MS" pitchFamily="34" charset="0"/>
              </a:rPr>
              <a:t>examined leaders</a:t>
            </a:r>
            <a:r>
              <a:rPr lang="en-US" dirty="0">
                <a:effectLst>
                  <a:outerShdw blurRad="38100" dist="38100" dir="2700000" algn="tl">
                    <a:srgbClr val="000000">
                      <a:alpha val="43137"/>
                    </a:srgbClr>
                  </a:outerShdw>
                </a:effectLst>
                <a:latin typeface="Trebuchet MS" pitchFamily="34" charset="0"/>
              </a:rPr>
              <a:t>’ attachment insecurities and the ways they contributed adversely to followers’ performance and health</a:t>
            </a:r>
          </a:p>
        </p:txBody>
      </p:sp>
    </p:spTree>
    <p:extLst>
      <p:ext uri="{BB962C8B-B14F-4D97-AF65-F5344CB8AC3E}">
        <p14:creationId xmlns:p14="http://schemas.microsoft.com/office/powerpoint/2010/main" val="29285890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347663" y="317500"/>
            <a:ext cx="8218487"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effectLst>
                  <a:outerShdw blurRad="38100" dist="38100" dir="2700000" algn="tl">
                    <a:srgbClr val="000000">
                      <a:alpha val="43137"/>
                    </a:srgbClr>
                  </a:outerShdw>
                </a:effectLst>
                <a:latin typeface="Trebuchet MS" pitchFamily="34" charset="0"/>
              </a:rPr>
              <a:t>Davidovitz</a:t>
            </a:r>
            <a:r>
              <a:rPr lang="en-US" sz="3200" dirty="0">
                <a:solidFill>
                  <a:srgbClr val="FFFF00"/>
                </a:solidFill>
                <a:effectLst>
                  <a:outerShdw blurRad="38100" dist="38100" dir="2700000" algn="tl">
                    <a:srgbClr val="000000">
                      <a:alpha val="43137"/>
                    </a:srgbClr>
                  </a:outerShdw>
                </a:effectLst>
                <a:latin typeface="Trebuchet MS" pitchFamily="34" charset="0"/>
              </a:rPr>
              <a:t>, Mikulincer, Shaver, </a:t>
            </a:r>
            <a:br>
              <a:rPr lang="en-US" sz="3200" dirty="0">
                <a:solidFill>
                  <a:srgbClr val="FFFF00"/>
                </a:solidFill>
                <a:effectLst>
                  <a:outerShdw blurRad="38100" dist="38100" dir="2700000" algn="tl">
                    <a:srgbClr val="000000">
                      <a:alpha val="43137"/>
                    </a:srgbClr>
                  </a:outerShdw>
                </a:effectLst>
                <a:latin typeface="Trebuchet MS" pitchFamily="34" charset="0"/>
              </a:rPr>
            </a:br>
            <a:r>
              <a:rPr lang="en-US" sz="3200" dirty="0" err="1">
                <a:solidFill>
                  <a:srgbClr val="FFFF00"/>
                </a:solidFill>
                <a:effectLst>
                  <a:outerShdw blurRad="38100" dist="38100" dir="2700000" algn="tl">
                    <a:srgbClr val="000000">
                      <a:alpha val="43137"/>
                    </a:srgbClr>
                  </a:outerShdw>
                </a:effectLst>
                <a:latin typeface="Trebuchet MS" pitchFamily="34" charset="0"/>
              </a:rPr>
              <a:t>Ijzak</a:t>
            </a:r>
            <a:r>
              <a:rPr lang="en-US" sz="3200" dirty="0">
                <a:solidFill>
                  <a:srgbClr val="FFFF00"/>
                </a:solidFill>
                <a:effectLst>
                  <a:outerShdw blurRad="38100" dist="38100" dir="2700000" algn="tl">
                    <a:srgbClr val="000000">
                      <a:alpha val="43137"/>
                    </a:srgbClr>
                  </a:outerShdw>
                </a:effectLst>
                <a:latin typeface="Trebuchet MS" pitchFamily="34" charset="0"/>
              </a:rPr>
              <a:t>, &amp; Popper (JPSP, 2007) </a:t>
            </a:r>
          </a:p>
        </p:txBody>
      </p:sp>
      <p:sp>
        <p:nvSpPr>
          <p:cNvPr id="463875" name="Rectangle 3"/>
          <p:cNvSpPr>
            <a:spLocks noGrp="1" noChangeArrowheads="1"/>
          </p:cNvSpPr>
          <p:nvPr>
            <p:ph type="body" idx="1"/>
          </p:nvPr>
        </p:nvSpPr>
        <p:spPr>
          <a:xfrm>
            <a:off x="423863" y="1497013"/>
            <a:ext cx="8372475" cy="5157787"/>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sz="2800" dirty="0">
                <a:effectLst>
                  <a:outerShdw blurRad="38100" dist="38100" dir="2700000" algn="tl">
                    <a:srgbClr val="000000">
                      <a:alpha val="43137"/>
                    </a:srgbClr>
                  </a:outerShdw>
                </a:effectLst>
                <a:latin typeface="Trebuchet MS" pitchFamily="34" charset="0"/>
              </a:rPr>
              <a:t>In Study 1, 549 Israeli soldiers in regular military service, from 60 different military units participating in a leadership workshop, rated their instrumental and socio-emotional functioning within their unit</a:t>
            </a:r>
          </a:p>
          <a:p>
            <a:r>
              <a:rPr lang="en-US" sz="2800" dirty="0">
                <a:effectLst>
                  <a:outerShdw blurRad="38100" dist="38100" dir="2700000" algn="tl">
                    <a:srgbClr val="000000">
                      <a:alpha val="43137"/>
                    </a:srgbClr>
                  </a:outerShdw>
                </a:effectLst>
                <a:latin typeface="Trebuchet MS" pitchFamily="34" charset="0"/>
              </a:rPr>
              <a:t>Soldiers also rated (a) the extent to which their direct officer empowered them </a:t>
            </a:r>
            <a:r>
              <a:rPr lang="en-US" sz="2800" dirty="0" smtClean="0">
                <a:effectLst>
                  <a:outerShdw blurRad="38100" dist="38100" dir="2700000" algn="tl">
                    <a:srgbClr val="000000">
                      <a:alpha val="43137"/>
                    </a:srgbClr>
                  </a:outerShdw>
                </a:effectLst>
                <a:latin typeface="Trebuchet MS" pitchFamily="34" charset="0"/>
              </a:rPr>
              <a:t>(an other-oriented style </a:t>
            </a:r>
            <a:r>
              <a:rPr lang="en-US" sz="2800" dirty="0">
                <a:effectLst>
                  <a:outerShdw blurRad="38100" dist="38100" dir="2700000" algn="tl">
                    <a:srgbClr val="000000">
                      <a:alpha val="43137"/>
                    </a:srgbClr>
                  </a:outerShdw>
                </a:effectLst>
                <a:latin typeface="Trebuchet MS" pitchFamily="34" charset="0"/>
              </a:rPr>
              <a:t>of leadership), and (b) the extent to which their direct officer was an effective provider of instrumental and emotional support in demanding situations </a:t>
            </a:r>
          </a:p>
        </p:txBody>
      </p:sp>
    </p:spTree>
    <p:extLst>
      <p:ext uri="{BB962C8B-B14F-4D97-AF65-F5344CB8AC3E}">
        <p14:creationId xmlns:p14="http://schemas.microsoft.com/office/powerpoint/2010/main" val="3646556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ChangeArrowheads="1"/>
          </p:cNvSpPr>
          <p:nvPr>
            <p:ph type="body" idx="1"/>
          </p:nvPr>
        </p:nvSpPr>
        <p:spPr>
          <a:xfrm>
            <a:off x="347663" y="741363"/>
            <a:ext cx="8372475" cy="5913437"/>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dirty="0">
                <a:effectLst>
                  <a:outerShdw blurRad="38100" dist="38100" dir="2700000" algn="tl">
                    <a:srgbClr val="000000">
                      <a:alpha val="43137"/>
                    </a:srgbClr>
                  </a:outerShdw>
                </a:effectLst>
                <a:latin typeface="Trebuchet MS" pitchFamily="34" charset="0"/>
              </a:rPr>
              <a:t>The 60 direct officers each completed ratings of his  performance as </a:t>
            </a:r>
            <a:r>
              <a:rPr lang="en-US" dirty="0" smtClean="0">
                <a:effectLst>
                  <a:outerShdw blurRad="38100" dist="38100" dir="2700000" algn="tl">
                    <a:srgbClr val="000000">
                      <a:alpha val="43137"/>
                    </a:srgbClr>
                  </a:outerShdw>
                </a:effectLst>
                <a:latin typeface="Trebuchet MS" pitchFamily="34" charset="0"/>
              </a:rPr>
              <a:t>an other-oriented leader </a:t>
            </a:r>
            <a:r>
              <a:rPr lang="en-US" dirty="0">
                <a:effectLst>
                  <a:outerShdw blurRad="38100" dist="38100" dir="2700000" algn="tl">
                    <a:srgbClr val="000000">
                      <a:alpha val="43137"/>
                    </a:srgbClr>
                  </a:outerShdw>
                </a:effectLst>
                <a:latin typeface="Trebuchet MS" pitchFamily="34" charset="0"/>
              </a:rPr>
              <a:t>and effective provider of support to his followers </a:t>
            </a:r>
          </a:p>
          <a:p>
            <a:pPr>
              <a:spcBef>
                <a:spcPct val="60000"/>
              </a:spcBef>
            </a:pPr>
            <a:r>
              <a:rPr lang="en-US" dirty="0">
                <a:effectLst>
                  <a:outerShdw blurRad="38100" dist="38100" dir="2700000" algn="tl">
                    <a:srgbClr val="000000">
                      <a:alpha val="43137"/>
                    </a:srgbClr>
                  </a:outerShdw>
                </a:effectLst>
                <a:latin typeface="Trebuchet MS" pitchFamily="34" charset="0"/>
              </a:rPr>
              <a:t>They also completed the Experience in Close Relationships (ECR) scale, rating their own attachment anxiety and avoidance </a:t>
            </a:r>
          </a:p>
        </p:txBody>
      </p:sp>
    </p:spTree>
    <p:extLst>
      <p:ext uri="{BB962C8B-B14F-4D97-AF65-F5344CB8AC3E}">
        <p14:creationId xmlns:p14="http://schemas.microsoft.com/office/powerpoint/2010/main" val="23110150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body" idx="1"/>
          </p:nvPr>
        </p:nvSpPr>
        <p:spPr>
          <a:xfrm>
            <a:off x="347663" y="357345"/>
            <a:ext cx="8372475" cy="64897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60000"/>
              </a:spcBef>
            </a:pPr>
            <a:r>
              <a:rPr lang="en-US" dirty="0">
                <a:effectLst>
                  <a:outerShdw blurRad="38100" dist="38100" dir="2700000" algn="tl">
                    <a:srgbClr val="000000">
                      <a:alpha val="43137"/>
                    </a:srgbClr>
                  </a:outerShdw>
                </a:effectLst>
                <a:latin typeface="Trebuchet MS" pitchFamily="34" charset="0"/>
              </a:rPr>
              <a:t>The </a:t>
            </a:r>
            <a:r>
              <a:rPr lang="en-US" dirty="0" smtClean="0">
                <a:effectLst>
                  <a:outerShdw blurRad="38100" dist="38100" dir="2700000" algn="tl">
                    <a:srgbClr val="000000">
                      <a:alpha val="43137"/>
                    </a:srgbClr>
                  </a:outerShdw>
                </a:effectLst>
                <a:latin typeface="Trebuchet MS" pitchFamily="34" charset="0"/>
              </a:rPr>
              <a:t>more </a:t>
            </a:r>
            <a:r>
              <a:rPr lang="en-US" dirty="0">
                <a:effectLst>
                  <a:outerShdw blurRad="38100" dist="38100" dir="2700000" algn="tl">
                    <a:srgbClr val="000000">
                      <a:alpha val="43137"/>
                    </a:srgbClr>
                  </a:outerShdw>
                </a:effectLst>
                <a:latin typeface="Trebuchet MS" pitchFamily="34" charset="0"/>
              </a:rPr>
              <a:t>avoidant officers scored lower on </a:t>
            </a:r>
            <a:r>
              <a:rPr lang="en-US" dirty="0" smtClean="0">
                <a:effectLst>
                  <a:outerShdw blurRad="38100" dist="38100" dir="2700000" algn="tl">
                    <a:srgbClr val="000000">
                      <a:alpha val="43137"/>
                    </a:srgbClr>
                  </a:outerShdw>
                </a:effectLst>
                <a:latin typeface="Trebuchet MS" pitchFamily="34" charset="0"/>
              </a:rPr>
              <a:t>other-oriented leadership </a:t>
            </a:r>
            <a:r>
              <a:rPr lang="en-US" dirty="0">
                <a:effectLst>
                  <a:outerShdw blurRad="38100" dist="38100" dir="2700000" algn="tl">
                    <a:srgbClr val="000000">
                      <a:alpha val="43137"/>
                    </a:srgbClr>
                  </a:outerShdw>
                </a:effectLst>
                <a:latin typeface="Trebuchet MS" pitchFamily="34" charset="0"/>
              </a:rPr>
              <a:t>and were less able to deal effectively with their soldiers’ emotional needs </a:t>
            </a:r>
          </a:p>
          <a:p>
            <a:pPr>
              <a:lnSpc>
                <a:spcPct val="90000"/>
              </a:lnSpc>
              <a:spcBef>
                <a:spcPct val="60000"/>
              </a:spcBef>
            </a:pPr>
            <a:r>
              <a:rPr lang="en-US" dirty="0">
                <a:effectLst>
                  <a:outerShdw blurRad="38100" dist="38100" dir="2700000" algn="tl">
                    <a:srgbClr val="000000">
                      <a:alpha val="43137"/>
                    </a:srgbClr>
                  </a:outerShdw>
                </a:effectLst>
                <a:latin typeface="Trebuchet MS" pitchFamily="34" charset="0"/>
              </a:rPr>
              <a:t>More attachment-anxious officers were less able to provide effective instrumental support</a:t>
            </a:r>
          </a:p>
          <a:p>
            <a:pPr>
              <a:lnSpc>
                <a:spcPct val="90000"/>
              </a:lnSpc>
              <a:spcBef>
                <a:spcPct val="60000"/>
              </a:spcBef>
            </a:pPr>
            <a:r>
              <a:rPr lang="en-US" dirty="0">
                <a:effectLst>
                  <a:outerShdw blurRad="38100" dist="38100" dir="2700000" algn="tl">
                    <a:srgbClr val="000000">
                      <a:alpha val="43137"/>
                    </a:srgbClr>
                  </a:outerShdw>
                </a:effectLst>
                <a:latin typeface="Trebuchet MS" pitchFamily="34" charset="0"/>
              </a:rPr>
              <a:t>Both insecurely attached officers and their soldiers noticed the same problematic patterns of leadership, suggesting that the problems were objectively observable</a:t>
            </a:r>
          </a:p>
        </p:txBody>
      </p:sp>
    </p:spTree>
    <p:extLst>
      <p:ext uri="{BB962C8B-B14F-4D97-AF65-F5344CB8AC3E}">
        <p14:creationId xmlns:p14="http://schemas.microsoft.com/office/powerpoint/2010/main" val="21201241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Rectangle 2"/>
          <p:cNvSpPr>
            <a:spLocks noGrp="1" noChangeArrowheads="1"/>
          </p:cNvSpPr>
          <p:nvPr>
            <p:ph type="body" idx="1"/>
          </p:nvPr>
        </p:nvSpPr>
        <p:spPr>
          <a:xfrm>
            <a:off x="347663" y="471488"/>
            <a:ext cx="8372475" cy="622141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40000"/>
              </a:spcBef>
            </a:pPr>
            <a:r>
              <a:rPr lang="en-US" sz="2800" dirty="0">
                <a:effectLst>
                  <a:outerShdw blurRad="38100" dist="38100" dir="2700000" algn="tl">
                    <a:srgbClr val="000000">
                      <a:alpha val="43137"/>
                    </a:srgbClr>
                  </a:outerShdw>
                </a:effectLst>
                <a:latin typeface="Trebuchet MS" pitchFamily="34" charset="0"/>
              </a:rPr>
              <a:t>There were also negative influences of an officer’s avoidant attachment style on his soldiers’ socio-emotional functioning in their unit</a:t>
            </a:r>
          </a:p>
          <a:p>
            <a:pPr>
              <a:spcBef>
                <a:spcPct val="40000"/>
              </a:spcBef>
            </a:pPr>
            <a:r>
              <a:rPr lang="en-US" sz="2800" dirty="0">
                <a:effectLst>
                  <a:outerShdw blurRad="38100" dist="38100" dir="2700000" algn="tl">
                    <a:srgbClr val="000000">
                      <a:alpha val="43137"/>
                    </a:srgbClr>
                  </a:outerShdw>
                </a:effectLst>
                <a:latin typeface="Trebuchet MS" pitchFamily="34" charset="0"/>
              </a:rPr>
              <a:t>These negative effects were mediated by avoidant officers’ lack of </a:t>
            </a:r>
            <a:r>
              <a:rPr lang="en-US" sz="2800" dirty="0" smtClean="0">
                <a:effectLst>
                  <a:outerShdw blurRad="38100" dist="38100" dir="2700000" algn="tl">
                    <a:srgbClr val="000000">
                      <a:alpha val="43137"/>
                    </a:srgbClr>
                  </a:outerShdw>
                </a:effectLst>
                <a:latin typeface="Trebuchet MS" pitchFamily="34" charset="0"/>
              </a:rPr>
              <a:t>an other-oriented leadership </a:t>
            </a:r>
            <a:r>
              <a:rPr lang="en-US" sz="2800" dirty="0">
                <a:effectLst>
                  <a:outerShdw blurRad="38100" dist="38100" dir="2700000" algn="tl">
                    <a:srgbClr val="000000">
                      <a:alpha val="43137"/>
                    </a:srgbClr>
                  </a:outerShdw>
                </a:effectLst>
                <a:latin typeface="Trebuchet MS" pitchFamily="34" charset="0"/>
              </a:rPr>
              <a:t>style and lack of efficacy in dealing with soldiers’ emotional needs </a:t>
            </a:r>
          </a:p>
          <a:p>
            <a:pPr>
              <a:spcBef>
                <a:spcPct val="40000"/>
              </a:spcBef>
            </a:pPr>
            <a:r>
              <a:rPr lang="en-US" sz="2800" dirty="0">
                <a:effectLst>
                  <a:outerShdw blurRad="38100" dist="38100" dir="2700000" algn="tl">
                    <a:srgbClr val="000000">
                      <a:alpha val="43137"/>
                    </a:srgbClr>
                  </a:outerShdw>
                </a:effectLst>
                <a:latin typeface="Trebuchet MS" pitchFamily="34" charset="0"/>
              </a:rPr>
              <a:t>An officer’s attachment anxiety had a negative effect on soldiers’ instrumental functioning, an association that was mediated by anxious officers’ lack of ability to provide instrumental support to followers </a:t>
            </a:r>
          </a:p>
        </p:txBody>
      </p:sp>
    </p:spTree>
    <p:extLst>
      <p:ext uri="{BB962C8B-B14F-4D97-AF65-F5344CB8AC3E}">
        <p14:creationId xmlns:p14="http://schemas.microsoft.com/office/powerpoint/2010/main" val="2713657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body" idx="1"/>
          </p:nvPr>
        </p:nvSpPr>
        <p:spPr>
          <a:xfrm>
            <a:off x="347663" y="511175"/>
            <a:ext cx="8372475" cy="622141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dirty="0">
                <a:effectLst>
                  <a:outerShdw blurRad="38100" dist="38100" dir="2700000" algn="tl">
                    <a:srgbClr val="000000">
                      <a:alpha val="43137"/>
                    </a:srgbClr>
                  </a:outerShdw>
                </a:effectLst>
                <a:latin typeface="Trebuchet MS" pitchFamily="34" charset="0"/>
              </a:rPr>
              <a:t>In a second study, we approached 541 Israeli military recruits and their 72 direct officers at the beginning of a 4-month period of intensive combat training and asked them to report on their attachment styles (using </a:t>
            </a:r>
            <a:r>
              <a:rPr lang="en-US" dirty="0" err="1">
                <a:effectLst>
                  <a:outerShdw blurRad="38100" dist="38100" dir="2700000" algn="tl">
                    <a:srgbClr val="000000">
                      <a:alpha val="43137"/>
                    </a:srgbClr>
                  </a:outerShdw>
                </a:effectLst>
                <a:latin typeface="Trebuchet MS" pitchFamily="34" charset="0"/>
              </a:rPr>
              <a:t>Hazan</a:t>
            </a:r>
            <a:r>
              <a:rPr lang="en-US" dirty="0">
                <a:effectLst>
                  <a:outerShdw blurRad="38100" dist="38100" dir="2700000" algn="tl">
                    <a:srgbClr val="000000">
                      <a:alpha val="43137"/>
                    </a:srgbClr>
                  </a:outerShdw>
                </a:effectLst>
                <a:latin typeface="Trebuchet MS" pitchFamily="34" charset="0"/>
              </a:rPr>
              <a:t> &amp; Shaver’s, 1987, three prototypes: anxious, avoidant, and secure). </a:t>
            </a:r>
          </a:p>
          <a:p>
            <a:pPr>
              <a:spcBef>
                <a:spcPct val="60000"/>
              </a:spcBef>
            </a:pPr>
            <a:r>
              <a:rPr lang="en-US" dirty="0">
                <a:effectLst>
                  <a:outerShdw blurRad="38100" dist="38100" dir="2700000" algn="tl">
                    <a:srgbClr val="000000">
                      <a:alpha val="43137"/>
                    </a:srgbClr>
                  </a:outerShdw>
                </a:effectLst>
                <a:latin typeface="Trebuchet MS" pitchFamily="34" charset="0"/>
              </a:rPr>
              <a:t>At the same time, soldiers completed a self-report scale measuring their baseline mental heath </a:t>
            </a:r>
          </a:p>
        </p:txBody>
      </p:sp>
    </p:spTree>
    <p:extLst>
      <p:ext uri="{BB962C8B-B14F-4D97-AF65-F5344CB8AC3E}">
        <p14:creationId xmlns:p14="http://schemas.microsoft.com/office/powerpoint/2010/main" val="36830948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body" idx="1"/>
          </p:nvPr>
        </p:nvSpPr>
        <p:spPr>
          <a:xfrm>
            <a:off x="347663" y="511175"/>
            <a:ext cx="8372475" cy="622141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dirty="0">
                <a:effectLst>
                  <a:outerShdw blurRad="38100" dist="38100" dir="2700000" algn="tl">
                    <a:srgbClr val="000000">
                      <a:alpha val="43137"/>
                    </a:srgbClr>
                  </a:outerShdw>
                </a:effectLst>
                <a:latin typeface="Trebuchet MS" pitchFamily="34" charset="0"/>
              </a:rPr>
              <a:t>After 2 months, soldiers reported on their mental health again and provided appraisals of their officer as a security provider (i.e., the officer’s willingness to be available in times of need and to accept and care for his soldiers rather than rejecting or criticizing them)</a:t>
            </a:r>
          </a:p>
          <a:p>
            <a:pPr>
              <a:spcBef>
                <a:spcPct val="60000"/>
              </a:spcBef>
            </a:pPr>
            <a:r>
              <a:rPr lang="en-US" dirty="0">
                <a:effectLst>
                  <a:outerShdw blurRad="38100" dist="38100" dir="2700000" algn="tl">
                    <a:srgbClr val="000000">
                      <a:alpha val="43137"/>
                    </a:srgbClr>
                  </a:outerShdw>
                </a:effectLst>
                <a:latin typeface="Trebuchet MS" pitchFamily="34" charset="0"/>
              </a:rPr>
              <a:t>Two months later (4 months after combat training began) soldiers once again evaluated their mental health</a:t>
            </a:r>
          </a:p>
        </p:txBody>
      </p:sp>
    </p:spTree>
    <p:extLst>
      <p:ext uri="{BB962C8B-B14F-4D97-AF65-F5344CB8AC3E}">
        <p14:creationId xmlns:p14="http://schemas.microsoft.com/office/powerpoint/2010/main" val="1293505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385763" y="587375"/>
            <a:ext cx="8372475" cy="606742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Findings: The more avoidant an officer was, the less his soldiers viewed him as sensitive and available, and the more they felt rejected and criticized by him</a:t>
            </a:r>
          </a:p>
          <a:p>
            <a:pPr>
              <a:spcBef>
                <a:spcPct val="30000"/>
              </a:spcBef>
            </a:pPr>
            <a:r>
              <a:rPr lang="en-US" dirty="0">
                <a:effectLst>
                  <a:outerShdw blurRad="38100" dist="38100" dir="2700000" algn="tl">
                    <a:srgbClr val="000000">
                      <a:alpha val="43137"/>
                    </a:srgbClr>
                  </a:outerShdw>
                </a:effectLst>
                <a:latin typeface="Trebuchet MS" pitchFamily="34" charset="0"/>
              </a:rPr>
              <a:t>More important, an officer’s avoidant attachment style and his lack of sensitivity and availability </a:t>
            </a:r>
            <a:r>
              <a:rPr lang="en-US" dirty="0" smtClean="0">
                <a:effectLst>
                  <a:outerShdw blurRad="38100" dist="38100" dir="2700000" algn="tl">
                    <a:srgbClr val="000000">
                      <a:alpha val="43137"/>
                    </a:srgbClr>
                  </a:outerShdw>
                </a:effectLst>
                <a:latin typeface="Trebuchet MS" pitchFamily="34" charset="0"/>
              </a:rPr>
              <a:t>brought about </a:t>
            </a:r>
            <a:r>
              <a:rPr lang="en-US" dirty="0">
                <a:effectLst>
                  <a:outerShdw blurRad="38100" dist="38100" dir="2700000" algn="tl">
                    <a:srgbClr val="000000">
                      <a:alpha val="43137"/>
                    </a:srgbClr>
                  </a:outerShdw>
                </a:effectLst>
                <a:latin typeface="Trebuchet MS" pitchFamily="34" charset="0"/>
              </a:rPr>
              <a:t>undesirable changes in soldiers’ mental health during combat training</a:t>
            </a:r>
          </a:p>
        </p:txBody>
      </p:sp>
    </p:spTree>
    <p:extLst>
      <p:ext uri="{BB962C8B-B14F-4D97-AF65-F5344CB8AC3E}">
        <p14:creationId xmlns:p14="http://schemas.microsoft.com/office/powerpoint/2010/main" val="275197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381000"/>
            <a:ext cx="8305800" cy="1143000"/>
          </a:xfrm>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Attachment </a:t>
            </a:r>
            <a:r>
              <a:rPr lang="en-US" sz="3200" dirty="0">
                <a:solidFill>
                  <a:srgbClr val="FFFF00"/>
                </a:solidFill>
                <a:effectLst>
                  <a:outerShdw blurRad="38100" dist="38100" dir="2700000" algn="tl">
                    <a:srgbClr val="000000">
                      <a:alpha val="43137"/>
                    </a:srgbClr>
                  </a:outerShdw>
                </a:effectLst>
                <a:latin typeface="Trebuchet MS" pitchFamily="34" charset="0"/>
              </a:rPr>
              <a:t>Security, </a:t>
            </a:r>
            <a:r>
              <a:rPr lang="en-US" sz="3200" dirty="0" smtClean="0">
                <a:solidFill>
                  <a:srgbClr val="FFFF00"/>
                </a:solidFill>
                <a:effectLst>
                  <a:outerShdw blurRad="38100" dist="38100" dir="2700000" algn="tl">
                    <a:srgbClr val="000000">
                      <a:alpha val="43137"/>
                    </a:srgbClr>
                  </a:outerShdw>
                </a:effectLst>
                <a:latin typeface="Trebuchet MS" pitchFamily="34" charset="0"/>
              </a:rPr>
              <a:t>Positive Affect, </a:t>
            </a:r>
            <a:br>
              <a:rPr lang="en-US" sz="3200" dirty="0" smtClean="0">
                <a:solidFill>
                  <a:srgbClr val="FFFF00"/>
                </a:solidFill>
                <a:effectLst>
                  <a:outerShdw blurRad="38100" dist="38100" dir="2700000" algn="tl">
                    <a:srgbClr val="000000">
                      <a:alpha val="43137"/>
                    </a:srgbClr>
                  </a:outerShdw>
                </a:effectLst>
                <a:latin typeface="Trebuchet MS" pitchFamily="34" charset="0"/>
              </a:rPr>
            </a:br>
            <a:r>
              <a:rPr lang="en-US" sz="3200" dirty="0" smtClean="0">
                <a:solidFill>
                  <a:srgbClr val="FFFF00"/>
                </a:solidFill>
                <a:effectLst>
                  <a:outerShdw blurRad="38100" dist="38100" dir="2700000" algn="tl">
                    <a:srgbClr val="000000">
                      <a:alpha val="43137"/>
                    </a:srgbClr>
                  </a:outerShdw>
                </a:effectLst>
                <a:latin typeface="Trebuchet MS" pitchFamily="34" charset="0"/>
              </a:rPr>
              <a:t>and Mental Health</a:t>
            </a:r>
            <a:endParaRPr lang="en-US" sz="3200" dirty="0">
              <a:effectLst>
                <a:outerShdw blurRad="38100" dist="38100" dir="2700000" algn="tl">
                  <a:srgbClr val="000000">
                    <a:alpha val="43137"/>
                  </a:srgbClr>
                </a:outerShdw>
              </a:effectLst>
            </a:endParaRPr>
          </a:p>
        </p:txBody>
      </p:sp>
      <p:sp>
        <p:nvSpPr>
          <p:cNvPr id="193539" name="Rectangle 3"/>
          <p:cNvSpPr>
            <a:spLocks noGrp="1" noChangeArrowheads="1"/>
          </p:cNvSpPr>
          <p:nvPr>
            <p:ph type="body" idx="1"/>
          </p:nvPr>
        </p:nvSpPr>
        <p:spPr>
          <a:xfrm>
            <a:off x="304800" y="1600200"/>
            <a:ext cx="8534400" cy="4876800"/>
          </a:xfrm>
        </p:spPr>
        <p:txBody>
          <a:bodyPr/>
          <a:lstStyle/>
          <a:p>
            <a:pPr>
              <a:lnSpc>
                <a:spcPct val="90000"/>
              </a:lnSpc>
            </a:pPr>
            <a:r>
              <a:rPr lang="en-US" sz="2800" dirty="0">
                <a:latin typeface="Trebuchet MS" pitchFamily="34" charset="0"/>
              </a:rPr>
              <a:t>The sense of attachment security is a fundamental building block of a solid and stable psychological foundation</a:t>
            </a:r>
          </a:p>
          <a:p>
            <a:pPr>
              <a:lnSpc>
                <a:spcPct val="90000"/>
              </a:lnSpc>
            </a:pPr>
            <a:r>
              <a:rPr lang="en-US" sz="2800" dirty="0">
                <a:latin typeface="Trebuchet MS" pitchFamily="34" charset="0"/>
              </a:rPr>
              <a:t>The sense of being loved and accepted by significant others acts as a resilience resource that facilitates effective coping and adjustment to stress</a:t>
            </a:r>
          </a:p>
          <a:p>
            <a:pPr>
              <a:lnSpc>
                <a:spcPct val="90000"/>
              </a:lnSpc>
            </a:pPr>
            <a:r>
              <a:rPr lang="en-US" sz="2800" dirty="0">
                <a:latin typeface="Trebuchet MS" pitchFamily="34" charset="0"/>
              </a:rPr>
              <a:t>People with security-supporting mental representations can devote mental resources to  growth-oriented activities that facilitate development of a fully functioning personality</a:t>
            </a:r>
            <a:endParaRPr lang="en-US" sz="2800" dirty="0">
              <a:effectLst/>
              <a:latin typeface="Trebuchet MS" pitchFamily="34" charset="0"/>
              <a:cs typeface="Times New Roman" pitchFamily="18" charset="0"/>
            </a:endParaRPr>
          </a:p>
        </p:txBody>
      </p:sp>
    </p:spTree>
    <p:extLst>
      <p:ext uri="{BB962C8B-B14F-4D97-AF65-F5344CB8AC3E}">
        <p14:creationId xmlns:p14="http://schemas.microsoft.com/office/powerpoint/2010/main" val="1874768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Grp="1" noChangeArrowheads="1"/>
          </p:cNvSpPr>
          <p:nvPr>
            <p:ph type="body" idx="1"/>
          </p:nvPr>
        </p:nvSpPr>
        <p:spPr>
          <a:xfrm>
            <a:off x="385763" y="395288"/>
            <a:ext cx="8372475" cy="625951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At the beginning of training, baseline mental health was exclusively associated with soldiers’ own attachment anxiety </a:t>
            </a:r>
          </a:p>
          <a:p>
            <a:pPr>
              <a:spcBef>
                <a:spcPct val="30000"/>
              </a:spcBef>
            </a:pPr>
            <a:r>
              <a:rPr lang="en-US" dirty="0">
                <a:effectLst>
                  <a:outerShdw blurRad="38100" dist="38100" dir="2700000" algn="tl">
                    <a:srgbClr val="000000">
                      <a:alpha val="43137"/>
                    </a:srgbClr>
                  </a:outerShdw>
                </a:effectLst>
                <a:latin typeface="Trebuchet MS" pitchFamily="34" charset="0"/>
              </a:rPr>
              <a:t>However, officers’ avoidance produced significant changes in soldiers’ mental health over the weeks of training (taking the baseline assessment into account)</a:t>
            </a:r>
          </a:p>
          <a:p>
            <a:pPr>
              <a:spcBef>
                <a:spcPct val="30000"/>
              </a:spcBef>
            </a:pPr>
            <a:r>
              <a:rPr lang="en-US" dirty="0">
                <a:effectLst>
                  <a:outerShdw blurRad="38100" dist="38100" dir="2700000" algn="tl">
                    <a:srgbClr val="000000">
                      <a:alpha val="43137"/>
                    </a:srgbClr>
                  </a:outerShdw>
                </a:effectLst>
                <a:latin typeface="Trebuchet MS" pitchFamily="34" charset="0"/>
              </a:rPr>
              <a:t>The higher the officer’s avoidance score, the more his soldiers’ mental health deteriorated over 2 and 4 months of combat training </a:t>
            </a:r>
          </a:p>
        </p:txBody>
      </p:sp>
    </p:spTree>
    <p:extLst>
      <p:ext uri="{BB962C8B-B14F-4D97-AF65-F5344CB8AC3E}">
        <p14:creationId xmlns:p14="http://schemas.microsoft.com/office/powerpoint/2010/main" val="2230639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309563" y="395608"/>
            <a:ext cx="8218487" cy="960437"/>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err="1">
                <a:solidFill>
                  <a:srgbClr val="FFFF00"/>
                </a:solidFill>
                <a:effectLst>
                  <a:outerShdw blurRad="38100" dist="38100" dir="2700000" algn="tl">
                    <a:srgbClr val="000000">
                      <a:alpha val="43137"/>
                    </a:srgbClr>
                  </a:outerShdw>
                </a:effectLst>
                <a:latin typeface="Trebuchet MS" pitchFamily="34" charset="0"/>
              </a:rPr>
              <a:t>Davidovitz</a:t>
            </a:r>
            <a:r>
              <a:rPr lang="en-US" sz="3600" dirty="0">
                <a:solidFill>
                  <a:srgbClr val="FFFF00"/>
                </a:solidFill>
                <a:effectLst>
                  <a:outerShdw blurRad="38100" dist="38100" dir="2700000" algn="tl">
                    <a:srgbClr val="000000">
                      <a:alpha val="43137"/>
                    </a:srgbClr>
                  </a:outerShdw>
                </a:effectLst>
                <a:latin typeface="Trebuchet MS" pitchFamily="34" charset="0"/>
              </a:rPr>
              <a:t> et al. (2007) Summarized</a:t>
            </a:r>
          </a:p>
        </p:txBody>
      </p:sp>
      <p:sp>
        <p:nvSpPr>
          <p:cNvPr id="409603" name="Rectangle 3"/>
          <p:cNvSpPr>
            <a:spLocks noGrp="1" noChangeArrowheads="1"/>
          </p:cNvSpPr>
          <p:nvPr>
            <p:ph type="body" idx="1"/>
          </p:nvPr>
        </p:nvSpPr>
        <p:spPr>
          <a:xfrm>
            <a:off x="347663" y="1470345"/>
            <a:ext cx="8372475" cy="5157788"/>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sz="2800" dirty="0">
                <a:effectLst>
                  <a:outerShdw blurRad="38100" dist="38100" dir="2700000" algn="tl">
                    <a:srgbClr val="000000">
                      <a:alpha val="43137"/>
                    </a:srgbClr>
                  </a:outerShdw>
                </a:effectLst>
                <a:latin typeface="Trebuchet MS" pitchFamily="34" charset="0"/>
              </a:rPr>
              <a:t>These </a:t>
            </a:r>
            <a:r>
              <a:rPr lang="en-US" sz="2800" dirty="0" smtClean="0">
                <a:effectLst>
                  <a:outerShdw blurRad="38100" dist="38100" dir="2700000" algn="tl">
                    <a:srgbClr val="000000">
                      <a:alpha val="43137"/>
                    </a:srgbClr>
                  </a:outerShdw>
                </a:effectLst>
                <a:latin typeface="Trebuchet MS" pitchFamily="34" charset="0"/>
              </a:rPr>
              <a:t>studies </a:t>
            </a:r>
            <a:r>
              <a:rPr lang="en-US" sz="2800" dirty="0">
                <a:effectLst>
                  <a:outerShdw blurRad="38100" dist="38100" dir="2700000" algn="tl">
                    <a:srgbClr val="000000">
                      <a:alpha val="43137"/>
                    </a:srgbClr>
                  </a:outerShdw>
                </a:effectLst>
                <a:latin typeface="Trebuchet MS" pitchFamily="34" charset="0"/>
              </a:rPr>
              <a:t>reveal the important impact that leaders’ attachment orientations and abilities to serve as security providers can have on followers’ performance, feelings, health, and adjustment</a:t>
            </a:r>
          </a:p>
          <a:p>
            <a:pPr>
              <a:spcBef>
                <a:spcPct val="60000"/>
              </a:spcBef>
            </a:pPr>
            <a:r>
              <a:rPr lang="en-US" sz="2800" dirty="0">
                <a:effectLst>
                  <a:outerShdw blurRad="38100" dist="38100" dir="2700000" algn="tl">
                    <a:srgbClr val="000000">
                      <a:alpha val="43137"/>
                    </a:srgbClr>
                  </a:outerShdw>
                </a:effectLst>
                <a:latin typeface="Trebuchet MS" pitchFamily="34" charset="0"/>
              </a:rPr>
              <a:t>They suggest that leaders’ sensitivity and supportiveness – their ability and willingness to provide a sense of security – can affect the followers’ performance and well-being under societally significant and highly demanding circumstances </a:t>
            </a:r>
          </a:p>
        </p:txBody>
      </p:sp>
    </p:spTree>
    <p:extLst>
      <p:ext uri="{BB962C8B-B14F-4D97-AF65-F5344CB8AC3E}">
        <p14:creationId xmlns:p14="http://schemas.microsoft.com/office/powerpoint/2010/main" val="32155361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385763" y="317500"/>
            <a:ext cx="8218487" cy="7302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Groups as Security Providers</a:t>
            </a:r>
          </a:p>
        </p:txBody>
      </p:sp>
      <p:sp>
        <p:nvSpPr>
          <p:cNvPr id="411651" name="Rectangle 3"/>
          <p:cNvSpPr>
            <a:spLocks noGrp="1" noChangeArrowheads="1"/>
          </p:cNvSpPr>
          <p:nvPr>
            <p:ph type="body" idx="1"/>
          </p:nvPr>
        </p:nvSpPr>
        <p:spPr>
          <a:xfrm>
            <a:off x="347663" y="1085850"/>
            <a:ext cx="8372475" cy="554196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a:effectLst>
                  <a:outerShdw blurRad="38100" dist="38100" dir="2700000" algn="tl">
                    <a:srgbClr val="000000">
                      <a:alpha val="43137"/>
                    </a:srgbClr>
                  </a:outerShdw>
                </a:effectLst>
                <a:latin typeface="Trebuchet MS" pitchFamily="34" charset="0"/>
              </a:rPr>
              <a:t>Emotional connections with a group or a network of group members can also be viewed as attachment bonds</a:t>
            </a:r>
          </a:p>
          <a:p>
            <a:pPr>
              <a:spcBef>
                <a:spcPct val="30000"/>
              </a:spcBef>
            </a:pPr>
            <a:r>
              <a:rPr lang="en-US">
                <a:effectLst>
                  <a:outerShdw blurRad="38100" dist="38100" dir="2700000" algn="tl">
                    <a:srgbClr val="000000">
                      <a:alpha val="43137"/>
                    </a:srgbClr>
                  </a:outerShdw>
                </a:effectLst>
                <a:latin typeface="Trebuchet MS" pitchFamily="34" charset="0"/>
              </a:rPr>
              <a:t>A group can serve attachment functions by providing a sense of support and security; and people can use a group as a symbolic source of comfort and safety in times of need and as a secure base for exploration, learning, and personal development  </a:t>
            </a:r>
          </a:p>
        </p:txBody>
      </p:sp>
    </p:spTree>
    <p:extLst>
      <p:ext uri="{BB962C8B-B14F-4D97-AF65-F5344CB8AC3E}">
        <p14:creationId xmlns:p14="http://schemas.microsoft.com/office/powerpoint/2010/main" val="22049034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385763" y="317500"/>
            <a:ext cx="8218487" cy="7302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Groups as Security Providers</a:t>
            </a:r>
          </a:p>
        </p:txBody>
      </p:sp>
      <p:sp>
        <p:nvSpPr>
          <p:cNvPr id="413699" name="Rectangle 3"/>
          <p:cNvSpPr>
            <a:spLocks noGrp="1" noChangeArrowheads="1"/>
          </p:cNvSpPr>
          <p:nvPr>
            <p:ph type="body" idx="1"/>
          </p:nvPr>
        </p:nvSpPr>
        <p:spPr>
          <a:xfrm>
            <a:off x="347663" y="1085850"/>
            <a:ext cx="8372475" cy="554196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Comforting and supportive group interactions </a:t>
            </a:r>
            <a:r>
              <a:rPr lang="en-US" dirty="0" smtClean="0">
                <a:effectLst>
                  <a:outerShdw blurRad="38100" dist="38100" dir="2700000" algn="tl">
                    <a:srgbClr val="000000">
                      <a:alpha val="43137"/>
                    </a:srgbClr>
                  </a:outerShdw>
                </a:effectLst>
                <a:latin typeface="Trebuchet MS" pitchFamily="34" charset="0"/>
              </a:rPr>
              <a:t>may </a:t>
            </a:r>
            <a:r>
              <a:rPr lang="en-US" dirty="0">
                <a:effectLst>
                  <a:outerShdw blurRad="38100" dist="38100" dir="2700000" algn="tl">
                    <a:srgbClr val="000000">
                      <a:alpha val="43137"/>
                    </a:srgbClr>
                  </a:outerShdw>
                </a:effectLst>
                <a:latin typeface="Trebuchet MS" pitchFamily="34" charset="0"/>
              </a:rPr>
              <a:t>have a moderating influence that resembles the positive effects of secure and security-enhancing romantic partners and group leaders </a:t>
            </a:r>
          </a:p>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Group cohesion, defined as the extent to which group members support, cooperate with, respect, and accept each other, has consistently been found to improve group members’ emotional well-being and promote learning and effective team performance </a:t>
            </a:r>
          </a:p>
        </p:txBody>
      </p:sp>
    </p:spTree>
    <p:extLst>
      <p:ext uri="{BB962C8B-B14F-4D97-AF65-F5344CB8AC3E}">
        <p14:creationId xmlns:p14="http://schemas.microsoft.com/office/powerpoint/2010/main" val="16795541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423955" y="317500"/>
            <a:ext cx="8218487" cy="7302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Groups as Security Providers</a:t>
            </a:r>
          </a:p>
        </p:txBody>
      </p:sp>
      <p:sp>
        <p:nvSpPr>
          <p:cNvPr id="415747" name="Rectangle 3"/>
          <p:cNvSpPr>
            <a:spLocks noGrp="1" noChangeArrowheads="1"/>
          </p:cNvSpPr>
          <p:nvPr>
            <p:ph type="body" idx="1"/>
          </p:nvPr>
        </p:nvSpPr>
        <p:spPr>
          <a:xfrm>
            <a:off x="385855" y="1085850"/>
            <a:ext cx="8372475" cy="554196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sz="2800" dirty="0">
                <a:effectLst>
                  <a:outerShdw blurRad="38100" dist="38100" dir="2700000" algn="tl">
                    <a:srgbClr val="000000">
                      <a:alpha val="43137"/>
                    </a:srgbClr>
                  </a:outerShdw>
                </a:effectLst>
                <a:latin typeface="Trebuchet MS" pitchFamily="34" charset="0"/>
              </a:rPr>
              <a:t>From an attachment perspective, the </a:t>
            </a:r>
            <a:r>
              <a:rPr lang="en-US" sz="2800" dirty="0" smtClean="0">
                <a:effectLst>
                  <a:outerShdw blurRad="38100" dist="38100" dir="2700000" algn="tl">
                    <a:srgbClr val="000000">
                      <a:alpha val="43137"/>
                    </a:srgbClr>
                  </a:outerShdw>
                </a:effectLst>
                <a:latin typeface="Trebuchet MS" pitchFamily="34" charset="0"/>
              </a:rPr>
              <a:t>concept of group cohesion refers </a:t>
            </a:r>
            <a:r>
              <a:rPr lang="en-US" sz="2800" dirty="0">
                <a:effectLst>
                  <a:outerShdw blurRad="38100" dist="38100" dir="2700000" algn="tl">
                    <a:srgbClr val="000000">
                      <a:alpha val="43137"/>
                    </a:srgbClr>
                  </a:outerShdw>
                </a:effectLst>
                <a:latin typeface="Trebuchet MS" pitchFamily="34" charset="0"/>
              </a:rPr>
              <a:t>to the extent to which a group is appraised by its members as a security provider</a:t>
            </a:r>
          </a:p>
          <a:p>
            <a:pPr>
              <a:spcBef>
                <a:spcPct val="30000"/>
              </a:spcBef>
            </a:pPr>
            <a:r>
              <a:rPr lang="en-US" sz="2800" dirty="0">
                <a:effectLst>
                  <a:outerShdw blurRad="38100" dist="38100" dir="2700000" algn="tl">
                    <a:srgbClr val="000000">
                      <a:alpha val="43137"/>
                    </a:srgbClr>
                  </a:outerShdw>
                </a:effectLst>
                <a:latin typeface="Trebuchet MS" pitchFamily="34" charset="0"/>
              </a:rPr>
              <a:t>Hence, cohesive groups can increase even chronically insecure group members’ secure group attachments, which contributes to their broaden-and-build cycles and provides a solid foundation for taking productive risks and responding to challenges </a:t>
            </a:r>
          </a:p>
        </p:txBody>
      </p:sp>
    </p:spTree>
    <p:extLst>
      <p:ext uri="{BB962C8B-B14F-4D97-AF65-F5344CB8AC3E}">
        <p14:creationId xmlns:p14="http://schemas.microsoft.com/office/powerpoint/2010/main" val="1283130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85763" y="125413"/>
            <a:ext cx="8218487"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Rom and </a:t>
            </a:r>
            <a:r>
              <a:rPr lang="en-US" sz="3200" dirty="0" err="1">
                <a:solidFill>
                  <a:srgbClr val="FFFF00"/>
                </a:solidFill>
                <a:effectLst>
                  <a:outerShdw blurRad="38100" dist="38100" dir="2700000" algn="tl">
                    <a:srgbClr val="000000">
                      <a:alpha val="43137"/>
                    </a:srgbClr>
                  </a:outerShdw>
                </a:effectLst>
                <a:latin typeface="Trebuchet MS" pitchFamily="34" charset="0"/>
              </a:rPr>
              <a:t>Mikulincer’s</a:t>
            </a:r>
            <a:r>
              <a:rPr lang="en-US" sz="3200" dirty="0">
                <a:solidFill>
                  <a:srgbClr val="FFFF00"/>
                </a:solidFill>
                <a:effectLst>
                  <a:outerShdw blurRad="38100" dist="38100" dir="2700000" algn="tl">
                    <a:srgbClr val="000000">
                      <a:alpha val="43137"/>
                    </a:srgbClr>
                  </a:outerShdw>
                </a:effectLst>
                <a:latin typeface="Trebuchet MS" pitchFamily="34" charset="0"/>
              </a:rPr>
              <a:t> (2003) Studies</a:t>
            </a:r>
          </a:p>
        </p:txBody>
      </p:sp>
      <p:sp>
        <p:nvSpPr>
          <p:cNvPr id="417795" name="Rectangle 3"/>
          <p:cNvSpPr>
            <a:spLocks noGrp="1" noChangeArrowheads="1"/>
          </p:cNvSpPr>
          <p:nvPr>
            <p:ph type="body" idx="1"/>
          </p:nvPr>
        </p:nvSpPr>
        <p:spPr>
          <a:xfrm>
            <a:off x="347663" y="817563"/>
            <a:ext cx="8372475"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Two naturalistic studies were conducted with new Israeli recruits, whose performance in combat units was evaluated in a 2-day screening session</a:t>
            </a:r>
          </a:p>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On the first day, participants completed the ECR as a measure of global attachment anxiety and avoidance in close relationships</a:t>
            </a:r>
          </a:p>
          <a:p>
            <a:pPr>
              <a:lnSpc>
                <a:spcPct val="90000"/>
              </a:lnSpc>
              <a:spcBef>
                <a:spcPct val="30000"/>
              </a:spcBef>
            </a:pPr>
            <a:r>
              <a:rPr lang="en-US" dirty="0">
                <a:effectLst>
                  <a:outerShdw blurRad="38100" dist="38100" dir="2700000" algn="tl">
                    <a:srgbClr val="000000">
                      <a:alpha val="43137"/>
                    </a:srgbClr>
                  </a:outerShdw>
                </a:effectLst>
                <a:latin typeface="Trebuchet MS" pitchFamily="34" charset="0"/>
              </a:rPr>
              <a:t>On the second day, the recruits were randomly divided into small groups of 5-8 members, and they performed three group missions</a:t>
            </a:r>
          </a:p>
        </p:txBody>
      </p:sp>
    </p:spTree>
    <p:extLst>
      <p:ext uri="{BB962C8B-B14F-4D97-AF65-F5344CB8AC3E}">
        <p14:creationId xmlns:p14="http://schemas.microsoft.com/office/powerpoint/2010/main" val="5476555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385763" y="125413"/>
            <a:ext cx="8218487"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Rom and </a:t>
            </a:r>
            <a:r>
              <a:rPr lang="en-US" sz="3200" dirty="0" err="1">
                <a:solidFill>
                  <a:srgbClr val="FFFF00"/>
                </a:solidFill>
                <a:effectLst>
                  <a:outerShdw blurRad="38100" dist="38100" dir="2700000" algn="tl">
                    <a:srgbClr val="000000">
                      <a:alpha val="43137"/>
                    </a:srgbClr>
                  </a:outerShdw>
                </a:effectLst>
                <a:latin typeface="Trebuchet MS" pitchFamily="34" charset="0"/>
              </a:rPr>
              <a:t>Mikulincer’s</a:t>
            </a:r>
            <a:r>
              <a:rPr lang="en-US" sz="3200" dirty="0">
                <a:solidFill>
                  <a:srgbClr val="FFFF00"/>
                </a:solidFill>
                <a:effectLst>
                  <a:outerShdw blurRad="38100" dist="38100" dir="2700000" algn="tl">
                    <a:srgbClr val="000000">
                      <a:alpha val="43137"/>
                    </a:srgbClr>
                  </a:outerShdw>
                </a:effectLst>
                <a:latin typeface="Trebuchet MS" pitchFamily="34" charset="0"/>
              </a:rPr>
              <a:t> (2003) Studies</a:t>
            </a:r>
          </a:p>
        </p:txBody>
      </p:sp>
      <p:sp>
        <p:nvSpPr>
          <p:cNvPr id="472067" name="Rectangle 3"/>
          <p:cNvSpPr>
            <a:spLocks noGrp="1" noChangeArrowheads="1"/>
          </p:cNvSpPr>
          <p:nvPr>
            <p:ph type="body" idx="1"/>
          </p:nvPr>
        </p:nvSpPr>
        <p:spPr>
          <a:xfrm>
            <a:off x="347663" y="817563"/>
            <a:ext cx="8372475"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a:effectLst>
                  <a:outerShdw blurRad="38100" dist="38100" dir="2700000" algn="tl">
                    <a:srgbClr val="000000">
                      <a:alpha val="43137"/>
                    </a:srgbClr>
                  </a:outerShdw>
                </a:effectLst>
                <a:latin typeface="Trebuchet MS" pitchFamily="34" charset="0"/>
              </a:rPr>
              <a:t>Following each mission, they rated their socio-emotional and instrumental functioning during the mission and the cohesiveness of their group</a:t>
            </a:r>
          </a:p>
          <a:p>
            <a:pPr>
              <a:spcBef>
                <a:spcPct val="30000"/>
              </a:spcBef>
            </a:pPr>
            <a:r>
              <a:rPr lang="en-US">
                <a:effectLst>
                  <a:outerShdw blurRad="38100" dist="38100" dir="2700000" algn="tl">
                    <a:srgbClr val="000000">
                      <a:alpha val="43137"/>
                    </a:srgbClr>
                  </a:outerShdw>
                </a:effectLst>
                <a:latin typeface="Trebuchet MS" pitchFamily="34" charset="0"/>
              </a:rPr>
              <a:t>External observers also provided ratings of each participant’s socioemotional and instrumental functioning</a:t>
            </a:r>
          </a:p>
          <a:p>
            <a:pPr>
              <a:spcBef>
                <a:spcPct val="30000"/>
              </a:spcBef>
            </a:pPr>
            <a:r>
              <a:rPr lang="en-US">
                <a:effectLst>
                  <a:outerShdw blurRad="38100" dist="38100" dir="2700000" algn="tl">
                    <a:srgbClr val="000000">
                      <a:alpha val="43137"/>
                    </a:srgbClr>
                  </a:outerShdw>
                </a:effectLst>
                <a:latin typeface="Trebuchet MS" pitchFamily="34" charset="0"/>
              </a:rPr>
              <a:t>At the end of the missions, participants rated their anxiety and avoidance with respect to their group</a:t>
            </a:r>
          </a:p>
        </p:txBody>
      </p:sp>
    </p:spTree>
    <p:extLst>
      <p:ext uri="{BB962C8B-B14F-4D97-AF65-F5344CB8AC3E}">
        <p14:creationId xmlns:p14="http://schemas.microsoft.com/office/powerpoint/2010/main" val="42689447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Grp="1" noChangeArrowheads="1"/>
          </p:cNvSpPr>
          <p:nvPr>
            <p:ph type="body" idx="1"/>
          </p:nvPr>
        </p:nvSpPr>
        <p:spPr>
          <a:xfrm>
            <a:off x="347663" y="625475"/>
            <a:ext cx="8602662" cy="6078538"/>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Greater global attachment anxiety was associated with poorer instrumental performance and higher group-specific attachment anxiety</a:t>
            </a:r>
          </a:p>
          <a:p>
            <a:pPr>
              <a:spcBef>
                <a:spcPct val="30000"/>
              </a:spcBef>
            </a:pPr>
            <a:r>
              <a:rPr lang="en-US" dirty="0">
                <a:effectLst>
                  <a:outerShdw blurRad="38100" dist="38100" dir="2700000" algn="tl">
                    <a:srgbClr val="000000">
                      <a:alpha val="43137"/>
                    </a:srgbClr>
                  </a:outerShdw>
                </a:effectLst>
                <a:latin typeface="Trebuchet MS" pitchFamily="34" charset="0"/>
              </a:rPr>
              <a:t>Global avoidant attachment was associated with lower levels of both instrumental and </a:t>
            </a:r>
            <a:r>
              <a:rPr lang="en-US" dirty="0" err="1">
                <a:effectLst>
                  <a:outerShdw blurRad="38100" dist="38100" dir="2700000" algn="tl">
                    <a:srgbClr val="000000">
                      <a:alpha val="43137"/>
                    </a:srgbClr>
                  </a:outerShdw>
                </a:effectLst>
                <a:latin typeface="Trebuchet MS" pitchFamily="34" charset="0"/>
              </a:rPr>
              <a:t>socioemotional</a:t>
            </a:r>
            <a:r>
              <a:rPr lang="en-US" dirty="0">
                <a:effectLst>
                  <a:outerShdw blurRad="38100" dist="38100" dir="2700000" algn="tl">
                    <a:srgbClr val="000000">
                      <a:alpha val="43137"/>
                    </a:srgbClr>
                  </a:outerShdw>
                </a:effectLst>
                <a:latin typeface="Trebuchet MS" pitchFamily="34" charset="0"/>
              </a:rPr>
              <a:t> functioning  and higher group-specific attachment anxiety and avoidance </a:t>
            </a:r>
          </a:p>
        </p:txBody>
      </p:sp>
    </p:spTree>
    <p:extLst>
      <p:ext uri="{BB962C8B-B14F-4D97-AF65-F5344CB8AC3E}">
        <p14:creationId xmlns:p14="http://schemas.microsoft.com/office/powerpoint/2010/main" val="42392092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ChangeArrowheads="1"/>
          </p:cNvSpPr>
          <p:nvPr>
            <p:ph type="body" idx="1"/>
          </p:nvPr>
        </p:nvSpPr>
        <p:spPr>
          <a:xfrm>
            <a:off x="347663" y="395288"/>
            <a:ext cx="8602662" cy="630872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Group cohesion improved </a:t>
            </a:r>
            <a:r>
              <a:rPr lang="en-US" dirty="0" err="1">
                <a:effectLst>
                  <a:outerShdw blurRad="38100" dist="38100" dir="2700000" algn="tl">
                    <a:srgbClr val="000000">
                      <a:alpha val="43137"/>
                    </a:srgbClr>
                  </a:outerShdw>
                </a:effectLst>
                <a:latin typeface="Trebuchet MS" pitchFamily="34" charset="0"/>
              </a:rPr>
              <a:t>socioemotional</a:t>
            </a:r>
            <a:r>
              <a:rPr lang="en-US" dirty="0">
                <a:effectLst>
                  <a:outerShdw blurRad="38100" dist="38100" dir="2700000" algn="tl">
                    <a:srgbClr val="000000">
                      <a:alpha val="43137"/>
                    </a:srgbClr>
                  </a:outerShdw>
                </a:effectLst>
                <a:latin typeface="Trebuchet MS" pitchFamily="34" charset="0"/>
              </a:rPr>
              <a:t> and instrumental functioning of group members and reduced the detrimental effects of global attachment anxiety on instrumental functioning during group missions</a:t>
            </a:r>
          </a:p>
          <a:p>
            <a:pPr>
              <a:spcBef>
                <a:spcPct val="30000"/>
              </a:spcBef>
            </a:pPr>
            <a:r>
              <a:rPr lang="en-US" dirty="0">
                <a:effectLst>
                  <a:outerShdw blurRad="38100" dist="38100" dir="2700000" algn="tl">
                    <a:srgbClr val="000000">
                      <a:alpha val="43137"/>
                    </a:srgbClr>
                  </a:outerShdw>
                </a:effectLst>
                <a:latin typeface="Trebuchet MS" pitchFamily="34" charset="0"/>
              </a:rPr>
              <a:t>Group cohesion attenuated group-specific attachment insecurities, whether anxious or avoidant, and weakened the projection of global attachment anxiety onto the group</a:t>
            </a:r>
          </a:p>
        </p:txBody>
      </p:sp>
    </p:spTree>
    <p:extLst>
      <p:ext uri="{BB962C8B-B14F-4D97-AF65-F5344CB8AC3E}">
        <p14:creationId xmlns:p14="http://schemas.microsoft.com/office/powerpoint/2010/main" val="15986477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a:xfrm>
            <a:off x="347663" y="817563"/>
            <a:ext cx="8602662" cy="56451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Although group cohesion had an overall positive effect on performance and on group-specific attachment security, it failed to improve the functioning of avoidant military recruits</a:t>
            </a:r>
          </a:p>
          <a:p>
            <a:pPr>
              <a:spcBef>
                <a:spcPct val="30000"/>
              </a:spcBef>
            </a:pPr>
            <a:r>
              <a:rPr lang="en-US" dirty="0">
                <a:effectLst>
                  <a:outerShdw blurRad="38100" dist="38100" dir="2700000" algn="tl">
                    <a:srgbClr val="000000">
                      <a:alpha val="43137"/>
                    </a:srgbClr>
                  </a:outerShdw>
                </a:effectLst>
                <a:latin typeface="Trebuchet MS" pitchFamily="34" charset="0"/>
              </a:rPr>
              <a:t>Some of the findings even suggested that a cohesive group exacerbated avoidant people’s poor instrumental functioning </a:t>
            </a:r>
          </a:p>
        </p:txBody>
      </p:sp>
    </p:spTree>
    <p:extLst>
      <p:ext uri="{BB962C8B-B14F-4D97-AF65-F5344CB8AC3E}">
        <p14:creationId xmlns:p14="http://schemas.microsoft.com/office/powerpoint/2010/main" val="327095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461963" y="2314575"/>
            <a:ext cx="8229600" cy="2057400"/>
          </a:xfrm>
        </p:spPr>
        <p:txBody>
          <a:bodyPr/>
          <a:lstStyle/>
          <a:p>
            <a:r>
              <a:rPr lang="en-US" sz="4400" b="1" dirty="0">
                <a:solidFill>
                  <a:srgbClr val="FFFF00"/>
                </a:solidFill>
                <a:latin typeface="Trebuchet MS" pitchFamily="34" charset="0"/>
              </a:rPr>
              <a:t>Activation of the Sense of Attachment Security and its Effects on Positive </a:t>
            </a:r>
            <a:r>
              <a:rPr lang="en-US" sz="4400" b="1" dirty="0" smtClean="0">
                <a:solidFill>
                  <a:srgbClr val="FFFF00"/>
                </a:solidFill>
                <a:latin typeface="Trebuchet MS" pitchFamily="34" charset="0"/>
              </a:rPr>
              <a:t>Affect, </a:t>
            </a:r>
            <a:r>
              <a:rPr lang="en-US" sz="4400" b="1" dirty="0">
                <a:solidFill>
                  <a:srgbClr val="FFFF00"/>
                </a:solidFill>
                <a:latin typeface="Trebuchet MS" pitchFamily="34" charset="0"/>
              </a:rPr>
              <a:t>Mental </a:t>
            </a:r>
            <a:r>
              <a:rPr lang="en-US" sz="4400" b="1" dirty="0" smtClean="0">
                <a:solidFill>
                  <a:srgbClr val="FFFF00"/>
                </a:solidFill>
                <a:latin typeface="Trebuchet MS" pitchFamily="34" charset="0"/>
              </a:rPr>
              <a:t>Health, and Interpersonal Relationships</a:t>
            </a:r>
            <a:endParaRPr lang="en-US" sz="4400" b="1" dirty="0">
              <a:solidFill>
                <a:srgbClr val="FFFF00"/>
              </a:solidFill>
              <a:latin typeface="Trebuchet MS" pitchFamily="34" charset="0"/>
            </a:endParaRPr>
          </a:p>
        </p:txBody>
      </p:sp>
    </p:spTree>
    <p:extLst>
      <p:ext uri="{BB962C8B-B14F-4D97-AF65-F5344CB8AC3E}">
        <p14:creationId xmlns:p14="http://schemas.microsoft.com/office/powerpoint/2010/main" val="3252055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347663" y="817563"/>
            <a:ext cx="8602662" cy="56451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marL="0" indent="0">
              <a:spcBef>
                <a:spcPct val="30000"/>
              </a:spcBef>
              <a:buNone/>
            </a:pPr>
            <a:r>
              <a:rPr lang="en-US" dirty="0">
                <a:latin typeface="Trebuchet MS" pitchFamily="34" charset="0"/>
              </a:rPr>
              <a:t>Overall, the findings provide </a:t>
            </a:r>
            <a:r>
              <a:rPr lang="en-US" dirty="0" smtClean="0">
                <a:latin typeface="Trebuchet MS" pitchFamily="34" charset="0"/>
              </a:rPr>
              <a:t>evidence </a:t>
            </a:r>
            <a:r>
              <a:rPr lang="en-US" dirty="0">
                <a:latin typeface="Trebuchet MS" pitchFamily="34" charset="0"/>
              </a:rPr>
              <a:t>that cohesive group interactions, characterized by support, cooperation, respect, and acceptance between group members, can foster a group-specific sense of attachment security, improve group functioning, and have a healing, ameliorative effect on attachment-anxious people </a:t>
            </a:r>
            <a:endParaRPr lang="en-US" dirty="0">
              <a:effectLst/>
              <a:latin typeface="Trebuchet MS" pitchFamily="34" charset="0"/>
            </a:endParaRPr>
          </a:p>
        </p:txBody>
      </p:sp>
    </p:spTree>
    <p:extLst>
      <p:ext uri="{BB962C8B-B14F-4D97-AF65-F5344CB8AC3E}">
        <p14:creationId xmlns:p14="http://schemas.microsoft.com/office/powerpoint/2010/main" val="9118317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385763" y="317702"/>
            <a:ext cx="8218487" cy="538163"/>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The Therapist as a Secure Base</a:t>
            </a:r>
          </a:p>
        </p:txBody>
      </p:sp>
      <p:sp>
        <p:nvSpPr>
          <p:cNvPr id="423939" name="Rectangle 3"/>
          <p:cNvSpPr>
            <a:spLocks noGrp="1" noChangeArrowheads="1"/>
          </p:cNvSpPr>
          <p:nvPr>
            <p:ph type="body" idx="1"/>
          </p:nvPr>
        </p:nvSpPr>
        <p:spPr>
          <a:xfrm>
            <a:off x="193675" y="1009650"/>
            <a:ext cx="8794750" cy="56070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Psychotherapy is another relational context capable of supporting a broaden-and-build cycle of attachment security </a:t>
            </a:r>
          </a:p>
          <a:p>
            <a:pPr>
              <a:spcBef>
                <a:spcPct val="30000"/>
              </a:spcBef>
            </a:pPr>
            <a:r>
              <a:rPr lang="en-US" dirty="0">
                <a:effectLst>
                  <a:outerShdw blurRad="38100" dist="38100" dir="2700000" algn="tl">
                    <a:srgbClr val="000000">
                      <a:alpha val="43137"/>
                    </a:srgbClr>
                  </a:outerShdw>
                </a:effectLst>
                <a:latin typeface="Trebuchet MS" pitchFamily="34" charset="0"/>
              </a:rPr>
              <a:t>According to </a:t>
            </a:r>
            <a:r>
              <a:rPr lang="en-US" dirty="0" err="1">
                <a:effectLst>
                  <a:outerShdw blurRad="38100" dist="38100" dir="2700000" algn="tl">
                    <a:srgbClr val="000000">
                      <a:alpha val="43137"/>
                    </a:srgbClr>
                  </a:outerShdw>
                </a:effectLst>
                <a:latin typeface="Trebuchet MS" pitchFamily="34" charset="0"/>
              </a:rPr>
              <a:t>Bowlby</a:t>
            </a:r>
            <a:r>
              <a:rPr lang="en-US" dirty="0">
                <a:effectLst>
                  <a:outerShdw blurRad="38100" dist="38100" dir="2700000" algn="tl">
                    <a:srgbClr val="000000">
                      <a:alpha val="43137"/>
                    </a:srgbClr>
                  </a:outerShdw>
                </a:effectLst>
                <a:latin typeface="Trebuchet MS" pitchFamily="34" charset="0"/>
              </a:rPr>
              <a:t> (1988), a therapist who functions as a safe haven and secure base allows a client to muster the courage for self-exploration, to develop greater self-understanding, revise working models of self and others, and get back on the path to personal growth </a:t>
            </a:r>
          </a:p>
        </p:txBody>
      </p:sp>
    </p:spTree>
    <p:extLst>
      <p:ext uri="{BB962C8B-B14F-4D97-AF65-F5344CB8AC3E}">
        <p14:creationId xmlns:p14="http://schemas.microsoft.com/office/powerpoint/2010/main" val="332823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385763" y="241300"/>
            <a:ext cx="8218487" cy="538163"/>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a:solidFill>
                  <a:srgbClr val="FFFF00"/>
                </a:solidFill>
                <a:effectLst>
                  <a:outerShdw blurRad="38100" dist="38100" dir="2700000" algn="tl">
                    <a:srgbClr val="000000">
                      <a:alpha val="43137"/>
                    </a:srgbClr>
                  </a:outerShdw>
                </a:effectLst>
                <a:latin typeface="Trebuchet MS" pitchFamily="34" charset="0"/>
              </a:rPr>
              <a:t>The Therapist as a Secure Base</a:t>
            </a:r>
          </a:p>
        </p:txBody>
      </p:sp>
      <p:sp>
        <p:nvSpPr>
          <p:cNvPr id="425987" name="Rectangle 3"/>
          <p:cNvSpPr>
            <a:spLocks noGrp="1" noChangeArrowheads="1"/>
          </p:cNvSpPr>
          <p:nvPr>
            <p:ph type="body" idx="1"/>
          </p:nvPr>
        </p:nvSpPr>
        <p:spPr>
          <a:xfrm>
            <a:off x="193675" y="1009650"/>
            <a:ext cx="8794750" cy="56070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latin typeface="Trebuchet MS" pitchFamily="34" charset="0"/>
              </a:rPr>
              <a:t>There is research evidence that clients treat their therapist as a safe haven in times of distress</a:t>
            </a:r>
          </a:p>
          <a:p>
            <a:pPr>
              <a:spcBef>
                <a:spcPct val="30000"/>
              </a:spcBef>
            </a:pPr>
            <a:r>
              <a:rPr lang="en-US" dirty="0">
                <a:latin typeface="Trebuchet MS" pitchFamily="34" charset="0"/>
              </a:rPr>
              <a:t>Geller and Farber (1993) found that clients thought  about their therapists mainly when painful feelings arose</a:t>
            </a:r>
          </a:p>
          <a:p>
            <a:pPr>
              <a:spcBef>
                <a:spcPct val="30000"/>
              </a:spcBef>
            </a:pPr>
            <a:r>
              <a:rPr lang="en-US" dirty="0" err="1">
                <a:latin typeface="Trebuchet MS" pitchFamily="34" charset="0"/>
              </a:rPr>
              <a:t>Rosenzweig</a:t>
            </a:r>
            <a:r>
              <a:rPr lang="en-US" dirty="0">
                <a:latin typeface="Trebuchet MS" pitchFamily="34" charset="0"/>
              </a:rPr>
              <a:t>, Farber, and Geller (1996) found that such thoughts produced feelings of comfort, safety, and acceptance in the clients </a:t>
            </a:r>
          </a:p>
        </p:txBody>
      </p:sp>
    </p:spTree>
    <p:extLst>
      <p:ext uri="{BB962C8B-B14F-4D97-AF65-F5344CB8AC3E}">
        <p14:creationId xmlns:p14="http://schemas.microsoft.com/office/powerpoint/2010/main" val="29769673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8034" name="Rectangle 2"/>
          <p:cNvSpPr>
            <a:spLocks noGrp="1" noChangeArrowheads="1"/>
          </p:cNvSpPr>
          <p:nvPr>
            <p:ph type="body" idx="1"/>
          </p:nvPr>
        </p:nvSpPr>
        <p:spPr>
          <a:xfrm>
            <a:off x="231775" y="433388"/>
            <a:ext cx="8794750" cy="6259512"/>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dirty="0" err="1">
                <a:latin typeface="Trebuchet MS" pitchFamily="34" charset="0"/>
              </a:rPr>
              <a:t>Zuroff</a:t>
            </a:r>
            <a:r>
              <a:rPr lang="en-US" dirty="0">
                <a:latin typeface="Trebuchet MS" pitchFamily="34" charset="0"/>
              </a:rPr>
              <a:t> and Blatt (2006) assessed patients’ perceptions of the quality of their relationship with their therapist and its impact on the therapy outcome </a:t>
            </a:r>
          </a:p>
          <a:p>
            <a:pPr>
              <a:spcBef>
                <a:spcPct val="60000"/>
              </a:spcBef>
            </a:pPr>
            <a:r>
              <a:rPr lang="en-US" dirty="0">
                <a:latin typeface="Trebuchet MS" pitchFamily="34" charset="0"/>
              </a:rPr>
              <a:t>Perceived quality of the relationship with the therapist predicted relief from depression and maintenance of therapeutic benefits at an 18-month follow-up regardless of the type of therapy administered, and the results were not attributable to patient characteristics or severity of depression</a:t>
            </a:r>
            <a:r>
              <a:rPr lang="en-US" dirty="0"/>
              <a:t> </a:t>
            </a:r>
            <a:endParaRPr lang="en-US" dirty="0">
              <a:latin typeface="Trebuchet MS" pitchFamily="34" charset="0"/>
            </a:endParaRPr>
          </a:p>
        </p:txBody>
      </p:sp>
    </p:spTree>
    <p:extLst>
      <p:ext uri="{BB962C8B-B14F-4D97-AF65-F5344CB8AC3E}">
        <p14:creationId xmlns:p14="http://schemas.microsoft.com/office/powerpoint/2010/main" val="14049519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309563" y="239713"/>
            <a:ext cx="8218487"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effectLst>
                  <a:outerShdw blurRad="38100" dist="38100" dir="2700000" algn="tl">
                    <a:srgbClr val="000000">
                      <a:alpha val="43137"/>
                    </a:srgbClr>
                  </a:outerShdw>
                </a:effectLst>
                <a:latin typeface="Trebuchet MS" pitchFamily="34" charset="0"/>
              </a:rPr>
              <a:t>Gur’s</a:t>
            </a:r>
            <a:r>
              <a:rPr lang="en-US" sz="3200" dirty="0">
                <a:solidFill>
                  <a:srgbClr val="FFFF00"/>
                </a:solidFill>
                <a:effectLst>
                  <a:outerShdw blurRad="38100" dist="38100" dir="2700000" algn="tl">
                    <a:srgbClr val="000000">
                      <a:alpha val="43137"/>
                    </a:srgbClr>
                  </a:outerShdw>
                </a:effectLst>
                <a:latin typeface="Trebuchet MS" pitchFamily="34" charset="0"/>
              </a:rPr>
              <a:t> (2006) Study</a:t>
            </a:r>
          </a:p>
        </p:txBody>
      </p:sp>
      <p:sp>
        <p:nvSpPr>
          <p:cNvPr id="430083" name="Rectangle 3"/>
          <p:cNvSpPr>
            <a:spLocks noGrp="1" noChangeArrowheads="1"/>
          </p:cNvSpPr>
          <p:nvPr>
            <p:ph type="body" idx="1"/>
          </p:nvPr>
        </p:nvSpPr>
        <p:spPr>
          <a:xfrm>
            <a:off x="347663" y="960438"/>
            <a:ext cx="8372475"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err="1">
                <a:latin typeface="Trebuchet MS" pitchFamily="34" charset="0"/>
              </a:rPr>
              <a:t>Gur</a:t>
            </a:r>
            <a:r>
              <a:rPr lang="en-US" dirty="0">
                <a:latin typeface="Trebuchet MS" pitchFamily="34" charset="0"/>
              </a:rPr>
              <a:t> conducted a prospective study examining the course of emotional and behavioral problems of 131 Israeli high-risk adolescents during their first year in residential treatment centers</a:t>
            </a:r>
          </a:p>
          <a:p>
            <a:pPr>
              <a:spcBef>
                <a:spcPct val="30000"/>
              </a:spcBef>
            </a:pPr>
            <a:r>
              <a:rPr lang="en-US" dirty="0">
                <a:latin typeface="Trebuchet MS" pitchFamily="34" charset="0"/>
              </a:rPr>
              <a:t>Four meetings were held with each participant, 1 week after beginning treatment and 3, 6, and 12 months later </a:t>
            </a:r>
          </a:p>
        </p:txBody>
      </p:sp>
    </p:spTree>
    <p:extLst>
      <p:ext uri="{BB962C8B-B14F-4D97-AF65-F5344CB8AC3E}">
        <p14:creationId xmlns:p14="http://schemas.microsoft.com/office/powerpoint/2010/main" val="34679546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9563" y="239713"/>
            <a:ext cx="8218487" cy="6540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200" dirty="0" err="1">
                <a:solidFill>
                  <a:srgbClr val="FFFF00"/>
                </a:solidFill>
                <a:effectLst>
                  <a:outerShdw blurRad="38100" dist="38100" dir="2700000" algn="tl">
                    <a:srgbClr val="000000">
                      <a:alpha val="43137"/>
                    </a:srgbClr>
                  </a:outerShdw>
                </a:effectLst>
                <a:latin typeface="Trebuchet MS" pitchFamily="34" charset="0"/>
              </a:rPr>
              <a:t>Gur’s</a:t>
            </a:r>
            <a:r>
              <a:rPr lang="en-US" sz="3200" dirty="0">
                <a:solidFill>
                  <a:srgbClr val="FFFF00"/>
                </a:solidFill>
                <a:effectLst>
                  <a:outerShdw blurRad="38100" dist="38100" dir="2700000" algn="tl">
                    <a:srgbClr val="000000">
                      <a:alpha val="43137"/>
                    </a:srgbClr>
                  </a:outerShdw>
                </a:effectLst>
                <a:latin typeface="Trebuchet MS" pitchFamily="34" charset="0"/>
              </a:rPr>
              <a:t> (2006) Study</a:t>
            </a:r>
          </a:p>
        </p:txBody>
      </p:sp>
      <p:sp>
        <p:nvSpPr>
          <p:cNvPr id="440323" name="Rectangle 3"/>
          <p:cNvSpPr>
            <a:spLocks noGrp="1" noChangeArrowheads="1"/>
          </p:cNvSpPr>
          <p:nvPr>
            <p:ph type="body" idx="1"/>
          </p:nvPr>
        </p:nvSpPr>
        <p:spPr>
          <a:xfrm>
            <a:off x="347663" y="960438"/>
            <a:ext cx="8372475"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latin typeface="Trebuchet MS" pitchFamily="34" charset="0"/>
              </a:rPr>
              <a:t>At Time 1, participants completed the ECR scale and measures of emotional and behavioral adjustment</a:t>
            </a:r>
          </a:p>
          <a:p>
            <a:pPr>
              <a:spcBef>
                <a:spcPct val="30000"/>
              </a:spcBef>
            </a:pPr>
            <a:r>
              <a:rPr lang="en-US" dirty="0">
                <a:latin typeface="Trebuchet MS" pitchFamily="34" charset="0"/>
              </a:rPr>
              <a:t>In the three subsequent waves of measurement, participants completed the adjustment scales and rated the extent to which targeted staff members functioned as a secure base (the extent to which they were available, sensitive, responsive, and supportive)</a:t>
            </a:r>
          </a:p>
        </p:txBody>
      </p:sp>
    </p:spTree>
    <p:extLst>
      <p:ext uri="{BB962C8B-B14F-4D97-AF65-F5344CB8AC3E}">
        <p14:creationId xmlns:p14="http://schemas.microsoft.com/office/powerpoint/2010/main" val="32842650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ChangeArrowheads="1"/>
          </p:cNvSpPr>
          <p:nvPr>
            <p:ph type="body" idx="1"/>
          </p:nvPr>
        </p:nvSpPr>
        <p:spPr>
          <a:xfrm>
            <a:off x="269875" y="549275"/>
            <a:ext cx="8602663"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latin typeface="Trebuchet MS" pitchFamily="34" charset="0"/>
              </a:rPr>
              <a:t>In the second, third, and fourth waves of measurement the targeted staff members also rated participants’ adjustment and their own functioning as a secure base</a:t>
            </a:r>
          </a:p>
          <a:p>
            <a:pPr>
              <a:spcBef>
                <a:spcPct val="30000"/>
              </a:spcBef>
            </a:pPr>
            <a:r>
              <a:rPr lang="en-US" dirty="0">
                <a:latin typeface="Trebuchet MS" pitchFamily="34" charset="0"/>
              </a:rPr>
              <a:t>In the fourth wave of measurement, adolescents again completed the ECR so </a:t>
            </a:r>
            <a:r>
              <a:rPr lang="en-US" dirty="0" err="1">
                <a:latin typeface="Trebuchet MS" pitchFamily="34" charset="0"/>
              </a:rPr>
              <a:t>Gur</a:t>
            </a:r>
            <a:r>
              <a:rPr lang="en-US" dirty="0">
                <a:latin typeface="Trebuchet MS" pitchFamily="34" charset="0"/>
              </a:rPr>
              <a:t> could examine changes in their attachment insecurities </a:t>
            </a:r>
          </a:p>
        </p:txBody>
      </p:sp>
    </p:spTree>
    <p:extLst>
      <p:ext uri="{BB962C8B-B14F-4D97-AF65-F5344CB8AC3E}">
        <p14:creationId xmlns:p14="http://schemas.microsoft.com/office/powerpoint/2010/main" val="8637614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0" name="Rectangle 2"/>
          <p:cNvSpPr>
            <a:spLocks noGrp="1" noChangeArrowheads="1"/>
          </p:cNvSpPr>
          <p:nvPr>
            <p:ph type="body" idx="1"/>
          </p:nvPr>
        </p:nvSpPr>
        <p:spPr>
          <a:xfrm>
            <a:off x="269875" y="549275"/>
            <a:ext cx="8602663"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sz="2800" dirty="0">
                <a:latin typeface="Trebuchet MS" pitchFamily="34" charset="0"/>
              </a:rPr>
              <a:t>Findings: Staff members serving as a secure base contributed to positive changes in emotional and behavioral adjustment across the four waves of measurement and weakened the detrimental effects of adolescents’ baseline attachment insecurities</a:t>
            </a:r>
          </a:p>
          <a:p>
            <a:pPr>
              <a:spcBef>
                <a:spcPct val="60000"/>
              </a:spcBef>
            </a:pPr>
            <a:r>
              <a:rPr lang="en-US" sz="2800" dirty="0">
                <a:latin typeface="Trebuchet MS" pitchFamily="34" charset="0"/>
              </a:rPr>
              <a:t>Adolescents who formed more secure attachment bonds with staff members had lower rates of anger, depression, and behavioral problems as well as higher rates of positive feelings across the study period</a:t>
            </a:r>
          </a:p>
        </p:txBody>
      </p:sp>
    </p:spTree>
    <p:extLst>
      <p:ext uri="{BB962C8B-B14F-4D97-AF65-F5344CB8AC3E}">
        <p14:creationId xmlns:p14="http://schemas.microsoft.com/office/powerpoint/2010/main" val="12497629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4178" name="Rectangle 2"/>
          <p:cNvSpPr>
            <a:spLocks noGrp="1" noChangeArrowheads="1"/>
          </p:cNvSpPr>
          <p:nvPr>
            <p:ph type="body" idx="1"/>
          </p:nvPr>
        </p:nvSpPr>
        <p:spPr>
          <a:xfrm>
            <a:off x="347663" y="817563"/>
            <a:ext cx="8372475" cy="581025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dirty="0">
                <a:effectLst>
                  <a:outerShdw blurRad="38100" dist="38100" dir="2700000" algn="tl">
                    <a:srgbClr val="000000">
                      <a:alpha val="43137"/>
                    </a:srgbClr>
                  </a:outerShdw>
                </a:effectLst>
                <a:latin typeface="Trebuchet MS" pitchFamily="34" charset="0"/>
              </a:rPr>
              <a:t>Staff members functioning as a secure base was also associated with positive changes in the adolescents’ attachment representations</a:t>
            </a:r>
          </a:p>
          <a:p>
            <a:pPr>
              <a:spcBef>
                <a:spcPct val="30000"/>
              </a:spcBef>
            </a:pPr>
            <a:r>
              <a:rPr lang="en-US" dirty="0">
                <a:effectLst>
                  <a:outerShdw blurRad="38100" dist="38100" dir="2700000" algn="tl">
                    <a:srgbClr val="000000">
                      <a:alpha val="43137"/>
                    </a:srgbClr>
                  </a:outerShdw>
                </a:effectLst>
                <a:latin typeface="Trebuchet MS" pitchFamily="34" charset="0"/>
              </a:rPr>
              <a:t>Adolescents who formed more secure attachment bonds with staff members had lower scores on the ECR anxiety and avoidance scales after their first year of residential treatment </a:t>
            </a:r>
          </a:p>
        </p:txBody>
      </p:sp>
    </p:spTree>
    <p:extLst>
      <p:ext uri="{BB962C8B-B14F-4D97-AF65-F5344CB8AC3E}">
        <p14:creationId xmlns:p14="http://schemas.microsoft.com/office/powerpoint/2010/main" val="34768421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23863" y="87452"/>
            <a:ext cx="8218487" cy="960438"/>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a:solidFill>
                  <a:srgbClr val="FFFF00"/>
                </a:solidFill>
                <a:effectLst>
                  <a:outerShdw blurRad="38100" dist="38100" dir="2700000" algn="tl">
                    <a:srgbClr val="000000">
                      <a:alpha val="43137"/>
                    </a:srgbClr>
                  </a:outerShdw>
                </a:effectLst>
                <a:latin typeface="Trebuchet MS" pitchFamily="34" charset="0"/>
              </a:rPr>
              <a:t>Overall Conclusions</a:t>
            </a:r>
          </a:p>
        </p:txBody>
      </p:sp>
      <p:sp>
        <p:nvSpPr>
          <p:cNvPr id="436227" name="Rectangle 3"/>
          <p:cNvSpPr>
            <a:spLocks noGrp="1" noChangeArrowheads="1"/>
          </p:cNvSpPr>
          <p:nvPr>
            <p:ph type="body" idx="1"/>
          </p:nvPr>
        </p:nvSpPr>
        <p:spPr>
          <a:xfrm>
            <a:off x="155425" y="1075630"/>
            <a:ext cx="8988575" cy="546417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30000"/>
              </a:spcBef>
            </a:pPr>
            <a:r>
              <a:rPr lang="en-US" sz="2800" dirty="0">
                <a:effectLst>
                  <a:outerShdw blurRad="38100" dist="38100" dir="2700000" algn="tl">
                    <a:srgbClr val="000000">
                      <a:alpha val="43137"/>
                    </a:srgbClr>
                  </a:outerShdw>
                </a:effectLst>
                <a:latin typeface="Trebuchet MS" pitchFamily="34" charset="0"/>
              </a:rPr>
              <a:t>Our priming studies show that short-term security inductions, whether administered consciously or subliminally, have beneficial effects on mental health  </a:t>
            </a:r>
          </a:p>
          <a:p>
            <a:pPr>
              <a:spcBef>
                <a:spcPct val="30000"/>
              </a:spcBef>
            </a:pPr>
            <a:r>
              <a:rPr lang="en-US" sz="2800" dirty="0">
                <a:effectLst>
                  <a:outerShdw blurRad="38100" dist="38100" dir="2700000" algn="tl">
                    <a:srgbClr val="000000">
                      <a:alpha val="43137"/>
                    </a:srgbClr>
                  </a:outerShdw>
                </a:effectLst>
                <a:latin typeface="Trebuchet MS" pitchFamily="34" charset="0"/>
              </a:rPr>
              <a:t>Developmental psychologists have shown that security-enhancing relationships with parents during infancy and childhood have extensive and long-lasting beneficial effects on personality development </a:t>
            </a:r>
          </a:p>
          <a:p>
            <a:pPr>
              <a:spcBef>
                <a:spcPct val="30000"/>
              </a:spcBef>
            </a:pPr>
            <a:r>
              <a:rPr lang="en-US" sz="2800" dirty="0">
                <a:effectLst>
                  <a:outerShdw blurRad="38100" dist="38100" dir="2700000" algn="tl">
                    <a:srgbClr val="000000">
                      <a:alpha val="43137"/>
                    </a:srgbClr>
                  </a:outerShdw>
                </a:effectLst>
                <a:latin typeface="Trebuchet MS" pitchFamily="34" charset="0"/>
              </a:rPr>
              <a:t>Similar processes occur in romantic relationships, leader-follower relations, groups, and psychotherapy</a:t>
            </a:r>
          </a:p>
        </p:txBody>
      </p:sp>
    </p:spTree>
    <p:extLst>
      <p:ext uri="{BB962C8B-B14F-4D97-AF65-F5344CB8AC3E}">
        <p14:creationId xmlns:p14="http://schemas.microsoft.com/office/powerpoint/2010/main" val="2429124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885825" y="547688"/>
            <a:ext cx="7335838" cy="1038225"/>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smtClean="0">
                <a:solidFill>
                  <a:srgbClr val="FFFF00"/>
                </a:solidFill>
                <a:effectLst>
                  <a:outerShdw blurRad="38100" dist="38100" dir="2700000" algn="tl">
                    <a:srgbClr val="000000">
                      <a:alpha val="43137"/>
                    </a:srgbClr>
                  </a:outerShdw>
                </a:effectLst>
                <a:latin typeface="Trebuchet MS" pitchFamily="34" charset="0"/>
              </a:rPr>
              <a:t>Creation of a Sense of </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rPr>
              <a:t>Attachment Security</a:t>
            </a:r>
            <a:endParaRPr lang="en-US" sz="3600" dirty="0">
              <a:solidFill>
                <a:srgbClr val="FFFF00"/>
              </a:solidFill>
              <a:effectLst>
                <a:outerShdw blurRad="38100" dist="38100" dir="2700000" algn="tl">
                  <a:srgbClr val="000000">
                    <a:alpha val="43137"/>
                  </a:srgbClr>
                </a:outerShdw>
              </a:effectLst>
              <a:latin typeface="Trebuchet MS" pitchFamily="34" charset="0"/>
            </a:endParaRPr>
          </a:p>
        </p:txBody>
      </p:sp>
      <p:sp>
        <p:nvSpPr>
          <p:cNvPr id="309251" name="Rectangle 3"/>
          <p:cNvSpPr>
            <a:spLocks noGrp="1" noChangeArrowheads="1"/>
          </p:cNvSpPr>
          <p:nvPr>
            <p:ph type="body" idx="1"/>
          </p:nvPr>
        </p:nvSpPr>
        <p:spPr>
          <a:xfrm>
            <a:off x="654050" y="1930400"/>
            <a:ext cx="8066088" cy="457041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marL="533400" indent="-533400">
              <a:lnSpc>
                <a:spcPct val="90000"/>
              </a:lnSpc>
              <a:spcBef>
                <a:spcPct val="60000"/>
              </a:spcBef>
            </a:pPr>
            <a:r>
              <a:rPr lang="en-US" sz="2800" dirty="0">
                <a:latin typeface="Trebuchet MS" pitchFamily="34" charset="0"/>
              </a:rPr>
              <a:t>The availability and supportiveness of an attachment figure in times of need reduces a person’s distress and engenders positive feelings (being loved, being grateful, being at peace)</a:t>
            </a:r>
          </a:p>
          <a:p>
            <a:pPr marL="533400" indent="-533400">
              <a:lnSpc>
                <a:spcPct val="90000"/>
              </a:lnSpc>
              <a:spcBef>
                <a:spcPct val="60000"/>
              </a:spcBef>
            </a:pPr>
            <a:r>
              <a:rPr lang="en-US" sz="2800" dirty="0">
                <a:latin typeface="Trebuchet MS" pitchFamily="34" charset="0"/>
              </a:rPr>
              <a:t>In adulthood, these positive feelings can be produced simply by thinking about responsive and supportive attachment figures or retrieving memories of warm and comforting interactions with these people </a:t>
            </a:r>
          </a:p>
        </p:txBody>
      </p:sp>
    </p:spTree>
    <p:extLst>
      <p:ext uri="{BB962C8B-B14F-4D97-AF65-F5344CB8AC3E}">
        <p14:creationId xmlns:p14="http://schemas.microsoft.com/office/powerpoint/2010/main" val="774876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85763" y="125413"/>
            <a:ext cx="8218487" cy="806450"/>
          </a:xfrm>
          <a:extLst>
            <a:ext uri="{AF507438-7753-43E0-B8FC-AC1667EBCBE1}">
              <a14:hiddenEffects xmlns:a14="http://schemas.microsoft.com/office/drawing/2010/main">
                <a:effectLst>
                  <a:outerShdw dist="35921" dir="2700000" algn="ctr" rotWithShape="0">
                    <a:schemeClr val="bg1">
                      <a:alpha val="50000"/>
                    </a:schemeClr>
                  </a:outerShdw>
                </a:effectLst>
              </a14:hiddenEffects>
            </a:ext>
          </a:extLst>
        </p:spPr>
        <p:txBody>
          <a:bodyPr/>
          <a:lstStyle/>
          <a:p>
            <a:r>
              <a:rPr lang="en-US" sz="3600" dirty="0">
                <a:solidFill>
                  <a:srgbClr val="FFFF00"/>
                </a:solidFill>
                <a:effectLst>
                  <a:outerShdw blurRad="38100" dist="38100" dir="2700000" algn="tl">
                    <a:srgbClr val="000000">
                      <a:alpha val="43137"/>
                    </a:srgbClr>
                  </a:outerShdw>
                </a:effectLst>
                <a:latin typeface="Trebuchet MS" pitchFamily="34" charset="0"/>
              </a:rPr>
              <a:t>Overall Conclusions</a:t>
            </a:r>
          </a:p>
        </p:txBody>
      </p:sp>
      <p:sp>
        <p:nvSpPr>
          <p:cNvPr id="438275" name="Rectangle 3"/>
          <p:cNvSpPr>
            <a:spLocks noGrp="1" noChangeArrowheads="1"/>
          </p:cNvSpPr>
          <p:nvPr>
            <p:ph type="body" idx="1"/>
          </p:nvPr>
        </p:nvSpPr>
        <p:spPr>
          <a:xfrm>
            <a:off x="347663" y="1085850"/>
            <a:ext cx="8372475" cy="5157788"/>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spcBef>
                <a:spcPct val="60000"/>
              </a:spcBef>
            </a:pPr>
            <a:r>
              <a:rPr lang="en-US" dirty="0" smtClean="0">
                <a:effectLst>
                  <a:outerShdw blurRad="38100" dist="38100" dir="2700000" algn="tl">
                    <a:srgbClr val="000000">
                      <a:alpha val="43137"/>
                    </a:srgbClr>
                  </a:outerShdw>
                </a:effectLst>
                <a:latin typeface="Trebuchet MS" pitchFamily="34" charset="0"/>
              </a:rPr>
              <a:t>Attachment </a:t>
            </a:r>
            <a:r>
              <a:rPr lang="en-US" dirty="0">
                <a:effectLst>
                  <a:outerShdw blurRad="38100" dist="38100" dir="2700000" algn="tl">
                    <a:srgbClr val="000000">
                      <a:alpha val="43137"/>
                    </a:srgbClr>
                  </a:outerShdw>
                </a:effectLst>
                <a:latin typeface="Trebuchet MS" pitchFamily="34" charset="0"/>
              </a:rPr>
              <a:t>theory provides a useful starting point for creating a truly integrative understanding of the interactions of personal and social factors that bring about positive changes in individuals and societies</a:t>
            </a:r>
          </a:p>
        </p:txBody>
      </p:sp>
    </p:spTree>
    <p:extLst>
      <p:ext uri="{BB962C8B-B14F-4D97-AF65-F5344CB8AC3E}">
        <p14:creationId xmlns:p14="http://schemas.microsoft.com/office/powerpoint/2010/main" val="30971428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7" name="Picture 2"/>
          <p:cNvPicPr>
            <a:picLocks noChangeAspect="1" noChangeArrowheads="1"/>
          </p:cNvPicPr>
          <p:nvPr/>
        </p:nvPicPr>
        <p:blipFill>
          <a:blip r:embed="rId3"/>
          <a:srcRect/>
          <a:stretch>
            <a:fillRect/>
          </a:stretch>
        </p:blipFill>
        <p:spPr bwMode="auto">
          <a:xfrm>
            <a:off x="731838" y="2123230"/>
            <a:ext cx="3159125" cy="3763690"/>
          </a:xfrm>
          <a:prstGeom prst="rect">
            <a:avLst/>
          </a:prstGeom>
          <a:noFill/>
          <a:ln w="9525">
            <a:noFill/>
            <a:miter lim="800000"/>
            <a:headEnd/>
            <a:tailEnd/>
          </a:ln>
        </p:spPr>
      </p:pic>
      <p:grpSp>
        <p:nvGrpSpPr>
          <p:cNvPr id="603138" name="Group 3"/>
          <p:cNvGrpSpPr>
            <a:grpSpLocks/>
          </p:cNvGrpSpPr>
          <p:nvPr/>
        </p:nvGrpSpPr>
        <p:grpSpPr bwMode="auto">
          <a:xfrm>
            <a:off x="5262563" y="2123230"/>
            <a:ext cx="3187700" cy="3763690"/>
            <a:chOff x="3485" y="733"/>
            <a:chExt cx="2008" cy="2540"/>
          </a:xfrm>
        </p:grpSpPr>
        <p:sp>
          <p:nvSpPr>
            <p:cNvPr id="603141" name="Rectangle 4"/>
            <p:cNvSpPr>
              <a:spLocks noChangeArrowheads="1"/>
            </p:cNvSpPr>
            <p:nvPr/>
          </p:nvSpPr>
          <p:spPr bwMode="auto">
            <a:xfrm>
              <a:off x="3485" y="733"/>
              <a:ext cx="2008" cy="254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pic>
          <p:nvPicPr>
            <p:cNvPr id="603142" name="Picture 5"/>
            <p:cNvPicPr>
              <a:picLocks noChangeAspect="1" noChangeArrowheads="1"/>
            </p:cNvPicPr>
            <p:nvPr/>
          </p:nvPicPr>
          <p:blipFill>
            <a:blip r:embed="rId4"/>
            <a:srcRect/>
            <a:stretch>
              <a:fillRect/>
            </a:stretch>
          </p:blipFill>
          <p:spPr bwMode="auto">
            <a:xfrm>
              <a:off x="3606" y="839"/>
              <a:ext cx="1756" cy="2328"/>
            </a:xfrm>
            <a:prstGeom prst="rect">
              <a:avLst/>
            </a:prstGeom>
            <a:noFill/>
            <a:ln w="12700">
              <a:solidFill>
                <a:srgbClr val="000000"/>
              </a:solidFill>
              <a:miter lim="800000"/>
              <a:headEnd/>
              <a:tailEnd/>
            </a:ln>
          </p:spPr>
        </p:pic>
      </p:grpSp>
      <p:sp>
        <p:nvSpPr>
          <p:cNvPr id="961542" name="Rectangle 6"/>
          <p:cNvSpPr>
            <a:spLocks noChangeArrowheads="1"/>
          </p:cNvSpPr>
          <p:nvPr/>
        </p:nvSpPr>
        <p:spPr bwMode="auto">
          <a:xfrm>
            <a:off x="269875" y="164575"/>
            <a:ext cx="8874125" cy="830997"/>
          </a:xfrm>
          <a:prstGeom prst="rect">
            <a:avLst/>
          </a:prstGeom>
          <a:noFill/>
          <a:ln>
            <a:noFill/>
          </a:ln>
          <a:effectLst/>
          <a:extLst/>
        </p:spPr>
        <p:txBody>
          <a:bodyPr>
            <a:spAutoFit/>
          </a:bodyPr>
          <a:lstStyle/>
          <a:p>
            <a:pPr algn="ctr" eaLnBrk="0" hangingPunct="0">
              <a:defRPr/>
            </a:pPr>
            <a:r>
              <a:rPr lang="en-US" sz="4800" b="1" dirty="0">
                <a:solidFill>
                  <a:srgbClr val="FFFF00"/>
                </a:solidFill>
                <a:effectLst>
                  <a:outerShdw blurRad="38100" dist="38100" dir="2700000" algn="tl">
                    <a:srgbClr val="000000"/>
                  </a:outerShdw>
                </a:effectLst>
              </a:rPr>
              <a:t>End of </a:t>
            </a:r>
            <a:r>
              <a:rPr lang="en-US" sz="4800" b="1" dirty="0" smtClean="0">
                <a:solidFill>
                  <a:srgbClr val="FFFF00"/>
                </a:solidFill>
                <a:effectLst>
                  <a:outerShdw blurRad="38100" dist="38100" dir="2700000" algn="tl">
                    <a:srgbClr val="000000"/>
                  </a:outerShdw>
                </a:effectLst>
              </a:rPr>
              <a:t>Part 2 . . . Questions? </a:t>
            </a:r>
            <a:endParaRPr lang="en-US" sz="4800" b="1" dirty="0">
              <a:solidFill>
                <a:srgbClr val="FFFF00"/>
              </a:solidFill>
              <a:effectLst>
                <a:outerShdw blurRad="38100" dist="38100" dir="2700000" algn="tl">
                  <a:srgbClr val="000000"/>
                </a:outerShdw>
              </a:effectLst>
            </a:endParaRPr>
          </a:p>
        </p:txBody>
      </p:sp>
      <p:sp>
        <p:nvSpPr>
          <p:cNvPr id="300039" name="Text Box 7"/>
          <p:cNvSpPr txBox="1">
            <a:spLocks noChangeArrowheads="1"/>
          </p:cNvSpPr>
          <p:nvPr/>
        </p:nvSpPr>
        <p:spPr bwMode="auto">
          <a:xfrm>
            <a:off x="654050" y="6040540"/>
            <a:ext cx="8218488" cy="683264"/>
          </a:xfrm>
          <a:prstGeom prst="rect">
            <a:avLst/>
          </a:prstGeom>
          <a:noFill/>
          <a:ln w="9525">
            <a:noFill/>
            <a:miter lim="800000"/>
            <a:headEnd/>
            <a:tailEnd/>
          </a:ln>
          <a:effectLst/>
        </p:spPr>
        <p:txBody>
          <a:bodyPr>
            <a:spAutoFit/>
          </a:bodyPr>
          <a:lstStyle/>
          <a:p>
            <a:pPr>
              <a:lnSpc>
                <a:spcPct val="80000"/>
              </a:lnSpc>
              <a:spcBef>
                <a:spcPct val="50000"/>
              </a:spcBef>
              <a:defRPr/>
            </a:pPr>
            <a:r>
              <a:rPr lang="en-US" sz="2400" dirty="0">
                <a:solidFill>
                  <a:srgbClr val="FFFF00"/>
                </a:solidFill>
              </a:rPr>
              <a:t>A full publication list can be acquired by emailing Shaver at </a:t>
            </a:r>
            <a:r>
              <a:rPr lang="en-US" sz="2400" dirty="0">
                <a:solidFill>
                  <a:srgbClr val="FFFF00"/>
                </a:solidFill>
                <a:effectLst>
                  <a:outerShdw blurRad="38100" dist="38100" dir="2700000" algn="tl">
                    <a:srgbClr val="000000"/>
                  </a:outerShdw>
                </a:effectLst>
                <a:hlinkClick r:id="rId5"/>
              </a:rPr>
              <a:t>prshaver@ucdavis.edu</a:t>
            </a:r>
            <a:r>
              <a:rPr lang="en-US" sz="2400" dirty="0">
                <a:solidFill>
                  <a:srgbClr val="FFFF00"/>
                </a:solidFill>
                <a:effectLst>
                  <a:outerShdw blurRad="38100" dist="38100" dir="2700000" algn="tl">
                    <a:srgbClr val="000000"/>
                  </a:outerShdw>
                </a:effectLst>
              </a:rPr>
              <a:t> or Mikulincer at </a:t>
            </a:r>
            <a:r>
              <a:rPr lang="en-US" sz="2400" dirty="0">
                <a:solidFill>
                  <a:srgbClr val="FFFF00"/>
                </a:solidFill>
                <a:effectLst>
                  <a:outerShdw blurRad="38100" dist="38100" dir="2700000" algn="tl">
                    <a:srgbClr val="000000"/>
                  </a:outerShdw>
                </a:effectLst>
                <a:hlinkClick r:id="rId6"/>
              </a:rPr>
              <a:t>mario@idc.ac.il</a:t>
            </a:r>
            <a:r>
              <a:rPr lang="en-US" sz="2400" dirty="0">
                <a:solidFill>
                  <a:srgbClr val="FFFF00"/>
                </a:solidFill>
                <a:effectLst>
                  <a:outerShdw blurRad="38100" dist="38100" dir="2700000" algn="tl">
                    <a:srgbClr val="000000"/>
                  </a:outerShdw>
                </a:effectLst>
              </a:rPr>
              <a:t> </a:t>
            </a:r>
            <a:endParaRPr lang="en-US" sz="2400" dirty="0">
              <a:solidFill>
                <a:srgbClr val="FFFF00"/>
              </a:solidFill>
            </a:endParaRPr>
          </a:p>
        </p:txBody>
      </p:sp>
      <p:sp>
        <p:nvSpPr>
          <p:cNvPr id="8" name="TextBox 7"/>
          <p:cNvSpPr txBox="1"/>
          <p:nvPr/>
        </p:nvSpPr>
        <p:spPr>
          <a:xfrm>
            <a:off x="2311400" y="995572"/>
            <a:ext cx="5355498" cy="1107996"/>
          </a:xfrm>
          <a:prstGeom prst="rect">
            <a:avLst/>
          </a:prstGeom>
          <a:noFill/>
          <a:effectLst>
            <a:outerShdw blurRad="50800" dist="38100" dir="8100000" algn="tr" rotWithShape="0">
              <a:schemeClr val="tx2">
                <a:alpha val="90000"/>
              </a:schemeClr>
            </a:outerShdw>
          </a:effectLst>
        </p:spPr>
        <p:txBody>
          <a:bodyPr wrap="square" rtlCol="0">
            <a:spAutoFit/>
          </a:bodyPr>
          <a:lstStyle/>
          <a:p>
            <a:r>
              <a:rPr lang="en-US" sz="6600" b="1" dirty="0" smtClean="0">
                <a:solidFill>
                  <a:srgbClr val="FF9933"/>
                </a:solidFill>
                <a:effectLst>
                  <a:outerShdw blurRad="38100" dist="38100" dir="2700000" algn="tl">
                    <a:srgbClr val="000000">
                      <a:alpha val="43137"/>
                    </a:srgbClr>
                  </a:outerShdw>
                </a:effectLst>
              </a:rPr>
              <a:t>Dank je </a:t>
            </a:r>
            <a:r>
              <a:rPr lang="en-US" sz="6600" b="1" dirty="0" err="1" smtClean="0">
                <a:solidFill>
                  <a:srgbClr val="FF9933"/>
                </a:solidFill>
                <a:effectLst>
                  <a:outerShdw blurRad="38100" dist="38100" dir="2700000" algn="tl">
                    <a:srgbClr val="000000">
                      <a:alpha val="43137"/>
                    </a:srgbClr>
                  </a:outerShdw>
                </a:effectLst>
              </a:rPr>
              <a:t>wel</a:t>
            </a:r>
            <a:r>
              <a:rPr lang="en-US" sz="6600" b="1" dirty="0" smtClean="0">
                <a:solidFill>
                  <a:srgbClr val="FF9933"/>
                </a:solidFill>
                <a:effectLst>
                  <a:outerShdw blurRad="38100" dist="38100" dir="2700000" algn="tl">
                    <a:srgbClr val="000000">
                      <a:alpha val="43137"/>
                    </a:srgbClr>
                  </a:outerShdw>
                </a:effectLst>
              </a:rPr>
              <a:t> </a:t>
            </a:r>
            <a:endParaRPr lang="en-US" sz="6600"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85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4444</TotalTime>
  <Words>5678</Words>
  <Application>Microsoft Office PowerPoint</Application>
  <PresentationFormat>On-screen Show (4:3)</PresentationFormat>
  <Paragraphs>440</Paragraphs>
  <Slides>91</Slides>
  <Notes>87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91</vt:i4>
      </vt:variant>
    </vt:vector>
  </HeadingPairs>
  <TitlesOfParts>
    <vt:vector size="96" baseType="lpstr">
      <vt:lpstr>Beam</vt:lpstr>
      <vt:lpstr>3_Beam</vt:lpstr>
      <vt:lpstr>Bitmap Image</vt:lpstr>
      <vt:lpstr>Chart</vt:lpstr>
      <vt:lpstr>Microsoft Excel Chart</vt:lpstr>
      <vt:lpstr>PowerPoint Presentation</vt:lpstr>
      <vt:lpstr>Overview</vt:lpstr>
      <vt:lpstr>PowerPoint Presentation</vt:lpstr>
      <vt:lpstr>If-Then Propositions Implied by the Model</vt:lpstr>
      <vt:lpstr>PowerPoint Presentation</vt:lpstr>
      <vt:lpstr>Mental Representations of Attachment Security: The “Secure Base” Script </vt:lpstr>
      <vt:lpstr>Attachment Security, Positive Affect,  and Mental Health</vt:lpstr>
      <vt:lpstr>Activation of the Sense of Attachment Security and its Effects on Positive Affect, Mental Health, and Interpersonal Relationships</vt:lpstr>
      <vt:lpstr>Creation of a Sense of  Attachment Security</vt:lpstr>
      <vt:lpstr>Priming Attachment Security and Positive Affect</vt:lpstr>
      <vt:lpstr>PowerPoint Presentation</vt:lpstr>
      <vt:lpstr>PowerPoint Presentation</vt:lpstr>
      <vt:lpstr>Security priming and positive affect </vt:lpstr>
      <vt:lpstr>PowerPoint Presentation</vt:lpstr>
      <vt:lpstr>PowerPoint Presentation</vt:lpstr>
      <vt:lpstr>Method</vt:lpstr>
      <vt:lpstr>PowerPoint Presentation</vt:lpstr>
      <vt:lpstr>Results </vt:lpstr>
      <vt:lpstr>PowerPoint Presentation</vt:lpstr>
      <vt:lpstr>Attachment and PTSD in real life  (Ein-Dor et al., JCounselingP, 2010)</vt:lpstr>
      <vt:lpstr>Attachment security and  eating disorders</vt:lpstr>
      <vt:lpstr>Attachment security and  eating disorders – Study 1</vt:lpstr>
      <vt:lpstr>Attachment security and  eating disorders – Study 2</vt:lpstr>
      <vt:lpstr>Attachment security and  eating disorders</vt:lpstr>
      <vt:lpstr>PowerPoint Presentation</vt:lpstr>
      <vt:lpstr>PowerPoint Presentation</vt:lpstr>
      <vt:lpstr>Another effect of enhanced security:  Reduction of out-group derogation</vt:lpstr>
      <vt:lpstr>Another example: Attachment and intergroup aggression</vt:lpstr>
      <vt:lpstr>PowerPoint Presentation</vt:lpstr>
      <vt:lpstr>Attachment security, authenticity, and dishonesty   (Gillath, Sesko, Shaver, &amp; Chun, JPSP, 2010) </vt:lpstr>
      <vt:lpstr>Experimentally boosted security and compassionate behavior</vt:lpstr>
      <vt:lpstr>PowerPoint Presentation</vt:lpstr>
      <vt:lpstr>PowerPoint Presentation</vt:lpstr>
      <vt:lpstr>PowerPoint Presentation</vt:lpstr>
      <vt:lpstr>Study 1: Standardized regression coefficients from an analysis predicting four dependent variables from attachment anxiety and avoidance </vt:lpstr>
      <vt:lpstr>Attachment security and hurt feelings (Shaver, Mikulincer, Lavy, &amp; Cassidy, JSCP, 2009). </vt:lpstr>
      <vt:lpstr>Attachment security and hurt feelings </vt:lpstr>
      <vt:lpstr>Results</vt:lpstr>
      <vt:lpstr>Attachment Security and barriers to compassion in couple relationships</vt:lpstr>
      <vt:lpstr>Attachment Security and barriers to compassion in couple relationships</vt:lpstr>
      <vt:lpstr>Attachment Security and barriers to compassion in couple relationships</vt:lpstr>
      <vt:lpstr>Attachment Security and barriers to compassion in couple relationships</vt:lpstr>
      <vt:lpstr>Attachment Security and barriers to compassion in couple relationships</vt:lpstr>
      <vt:lpstr>Means of Listener’s Responsiveness Broken Down by Priming and Depletion Conditions</vt:lpstr>
      <vt:lpstr>Attachment Security and barriers to compassion in couple relationships</vt:lpstr>
      <vt:lpstr>Attachment Security and barriers to compassion in couple relationships</vt:lpstr>
      <vt:lpstr>PowerPoint Presentation</vt:lpstr>
      <vt:lpstr>Augmenting the Sense of Security  in Romantic, Leader-Follower, Therapeutic, and Group Relationships</vt:lpstr>
      <vt:lpstr>Enhancing Security in Long-Term Romantic Relationships</vt:lpstr>
      <vt:lpstr>Romantic Relationships as Stress Relievers</vt:lpstr>
      <vt:lpstr>Romantic Relationships as Foundations for the Broaden-and-Build Process</vt:lpstr>
      <vt:lpstr>Are Security-Enhancing Effects Lasting  in Real Life?</vt:lpstr>
      <vt:lpstr>Lavi’s (2007) Study</vt:lpstr>
      <vt:lpstr>Lavi’s (2007) Study</vt:lpstr>
      <vt:lpstr>Lavi’s Study Continued</vt:lpstr>
      <vt:lpstr>Lavi’s Study Continued</vt:lpstr>
      <vt:lpstr>PowerPoint Presentation</vt:lpstr>
      <vt:lpstr>PowerPoint Presentation</vt:lpstr>
      <vt:lpstr>PowerPoint Presentation</vt:lpstr>
      <vt:lpstr>Leader-Follower Relationships</vt:lpstr>
      <vt:lpstr>Leader-Follower Relationships</vt:lpstr>
      <vt:lpstr>Davidovitz, Mikulincer, Shaver,  Ijzak, &amp; Popper (JPSP, 2007) </vt:lpstr>
      <vt:lpstr>Davidovitz, Mikulincer, Shaver,  Ijzak, &amp; Popper (JPSP, 2007)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Davidovitz et al. (2007) Summarized</vt:lpstr>
      <vt:lpstr>Groups as Security Providers</vt:lpstr>
      <vt:lpstr>Groups as Security Providers</vt:lpstr>
      <vt:lpstr>Groups as Security Providers</vt:lpstr>
      <vt:lpstr>Rom and Mikulincer’s (2003) Studies</vt:lpstr>
      <vt:lpstr>Rom and Mikulincer’s (2003) Studies</vt:lpstr>
      <vt:lpstr>PowerPoint Presentation</vt:lpstr>
      <vt:lpstr>PowerPoint Presentation</vt:lpstr>
      <vt:lpstr>PowerPoint Presentation</vt:lpstr>
      <vt:lpstr>PowerPoint Presentation</vt:lpstr>
      <vt:lpstr>The Therapist as a Secure Base</vt:lpstr>
      <vt:lpstr>The Therapist as a Secure Base</vt:lpstr>
      <vt:lpstr>PowerPoint Presentation</vt:lpstr>
      <vt:lpstr>Gur’s (2006) Study</vt:lpstr>
      <vt:lpstr>Gur’s (2006) Study</vt:lpstr>
      <vt:lpstr>PowerPoint Presentation</vt:lpstr>
      <vt:lpstr>PowerPoint Presentation</vt:lpstr>
      <vt:lpstr>PowerPoint Presentation</vt:lpstr>
      <vt:lpstr>Overall Conclusions</vt:lpstr>
      <vt:lpstr>Overall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EARA-2006</dc:subject>
  <dc:creator>Mario Mikulincer</dc:creator>
  <cp:lastModifiedBy>Phillip R. Shaver</cp:lastModifiedBy>
  <cp:revision>183</cp:revision>
  <dcterms:created xsi:type="dcterms:W3CDTF">2003-03-06T05:36:58Z</dcterms:created>
  <dcterms:modified xsi:type="dcterms:W3CDTF">2013-04-17T18:44:58Z</dcterms:modified>
</cp:coreProperties>
</file>